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59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7" r:id="rId9"/>
    <p:sldId id="264" r:id="rId10"/>
    <p:sldId id="288" r:id="rId11"/>
    <p:sldId id="289" r:id="rId12"/>
    <p:sldId id="290" r:id="rId13"/>
    <p:sldId id="268" r:id="rId14"/>
    <p:sldId id="286" r:id="rId15"/>
    <p:sldId id="269" r:id="rId16"/>
    <p:sldId id="285" r:id="rId17"/>
    <p:sldId id="270" r:id="rId18"/>
    <p:sldId id="291" r:id="rId19"/>
    <p:sldId id="292" r:id="rId20"/>
    <p:sldId id="293" r:id="rId21"/>
    <p:sldId id="271" r:id="rId22"/>
    <p:sldId id="272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CC3300"/>
    <a:srgbClr val="FF5050"/>
    <a:srgbClr val="F52F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74" autoAdjust="0"/>
    <p:restoredTop sz="99413" autoAdjust="0"/>
  </p:normalViewPr>
  <p:slideViewPr>
    <p:cSldViewPr snapToGrid="0">
      <p:cViewPr varScale="1">
        <p:scale>
          <a:sx n="76" d="100"/>
          <a:sy n="76" d="100"/>
        </p:scale>
        <p:origin x="96" y="7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c:style val="2"/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noFill/>
          </c:spPr>
          <c:invertIfNegative val="0"/>
          <c:cat>
            <c:strRef>
              <c:f>工作表1!$A$2:$A$9</c:f>
              <c:strCache>
                <c:ptCount val="8"/>
                <c:pt idx="0">
                  <c:v>專題報告、論文製作</c:v>
                </c:pt>
                <c:pt idx="1">
                  <c:v>物件整合測試</c:v>
                </c:pt>
                <c:pt idx="2">
                  <c:v>3D VR/AR製作</c:v>
                </c:pt>
                <c:pt idx="3">
                  <c:v>Unity程式碼編寫</c:v>
                </c:pt>
                <c:pt idx="4">
                  <c:v>專題報告</c:v>
                </c:pt>
                <c:pt idx="5">
                  <c:v>Flash程式撰寫</c:v>
                </c:pt>
                <c:pt idx="6">
                  <c:v>動畫製作</c:v>
                </c:pt>
                <c:pt idx="7">
                  <c:v>遊戲構想</c:v>
                </c:pt>
              </c:strCache>
            </c:strRef>
          </c:cat>
          <c:val>
            <c:numRef>
              <c:f>工作表1!$B$2:$B$9</c:f>
              <c:numCache>
                <c:formatCode>0_);[Red]\(0\)</c:formatCode>
                <c:ptCount val="8"/>
                <c:pt idx="0">
                  <c:v>11</c:v>
                </c:pt>
                <c:pt idx="1">
                  <c:v>10</c:v>
                </c:pt>
                <c:pt idx="2">
                  <c:v>6</c:v>
                </c:pt>
                <c:pt idx="3">
                  <c:v>6</c:v>
                </c:pt>
                <c:pt idx="4">
                  <c:v>5</c:v>
                </c:pt>
                <c:pt idx="5">
                  <c:v>2</c:v>
                </c:pt>
                <c:pt idx="6">
                  <c:v>2</c:v>
                </c:pt>
                <c:pt idx="7">
                  <c:v>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DC3-4283-8AC0-B9039F5FCE22}"/>
            </c:ext>
          </c:extLst>
        </c:ser>
        <c:ser>
          <c:idx val="1"/>
          <c:order val="1"/>
          <c:invertIfNegative val="0"/>
          <c:cat>
            <c:strRef>
              <c:f>工作表1!$A$2:$A$9</c:f>
              <c:strCache>
                <c:ptCount val="8"/>
                <c:pt idx="0">
                  <c:v>專題報告、論文製作</c:v>
                </c:pt>
                <c:pt idx="1">
                  <c:v>物件整合測試</c:v>
                </c:pt>
                <c:pt idx="2">
                  <c:v>3D VR/AR製作</c:v>
                </c:pt>
                <c:pt idx="3">
                  <c:v>Unity程式碼編寫</c:v>
                </c:pt>
                <c:pt idx="4">
                  <c:v>專題報告</c:v>
                </c:pt>
                <c:pt idx="5">
                  <c:v>Flash程式撰寫</c:v>
                </c:pt>
                <c:pt idx="6">
                  <c:v>動畫製作</c:v>
                </c:pt>
                <c:pt idx="7">
                  <c:v>遊戲構想</c:v>
                </c:pt>
              </c:strCache>
            </c:strRef>
          </c:cat>
          <c:val>
            <c:numRef>
              <c:f>工作表1!$C$2:$C$9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6</c:v>
                </c:pt>
                <c:pt idx="3">
                  <c:v>6</c:v>
                </c:pt>
                <c:pt idx="4">
                  <c:v>1</c:v>
                </c:pt>
                <c:pt idx="5">
                  <c:v>4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8DC3-4283-8AC0-B9039F5FCE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168874048"/>
        <c:axId val="-1168876768"/>
      </c:barChart>
      <c:catAx>
        <c:axId val="-1168874048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 rot="-60000000" spcFirstLastPara="0" vertOverflow="ellipsis" vert="horz" wrap="square" numCol="1" anchor="ctr" anchorCtr="1"/>
          <a:lstStyle/>
          <a:p>
            <a:pPr>
              <a:defRPr lang="en-US" sz="13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1168876768"/>
        <c:crosses val="autoZero"/>
        <c:auto val="1"/>
        <c:lblAlgn val="ctr"/>
        <c:lblOffset val="100"/>
        <c:noMultiLvlLbl val="0"/>
      </c:catAx>
      <c:valAx>
        <c:axId val="-1168876768"/>
        <c:scaling>
          <c:orientation val="minMax"/>
          <c:max val="12"/>
          <c:min val="1"/>
        </c:scaling>
        <c:delete val="0"/>
        <c:axPos val="b"/>
        <c:majorGridlines/>
        <c:title>
          <c:tx>
            <c:rich>
              <a:bodyPr rot="0" spcFirstLastPara="0" vertOverflow="ellipsis" vert="horz" wrap="square" numCol="1" anchor="ctr" anchorCtr="1"/>
              <a:lstStyle/>
              <a:p>
                <a:pPr>
                  <a:defRPr lang="en-US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TW" altLang="zh-TW"/>
                  <a:t>月數</a:t>
                </a:r>
              </a:p>
            </c:rich>
          </c:tx>
          <c:overlay val="0"/>
        </c:title>
        <c:numFmt formatCode="0_);[Red]\(0\)" sourceLinked="1"/>
        <c:majorTickMark val="out"/>
        <c:minorTickMark val="none"/>
        <c:tickLblPos val="nextTo"/>
        <c:txPr>
          <a:bodyPr rot="-60000000" spcFirstLastPara="0" vertOverflow="ellipsis" vert="horz" wrap="square" numCol="1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1168874048"/>
        <c:crosses val="autoZero"/>
        <c:crossBetween val="between"/>
        <c:majorUnit val="1"/>
      </c:valAx>
    </c:plotArea>
    <c:plotVisOnly val="1"/>
    <c:dispBlanksAs val="gap"/>
    <c:showDLblsOverMax val="0"/>
  </c:chart>
  <c:txPr>
    <a:bodyPr numCol="1"/>
    <a:lstStyle/>
    <a:p>
      <a:pPr>
        <a:defRPr lang="en-US"/>
      </a:pPr>
      <a:endParaRPr lang="zh-TW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l">
              <a:defRPr sz="1200"/>
            </a:lvl1pPr>
          </a:lstStyle>
          <a:p>
            <a:r>
              <a:rPr lang="en-US" altLang="zh-TW"/>
              <a:t>1</a:t>
            </a:r>
            <a:endParaRPr lang="zh-TW" alt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r">
              <a:defRPr sz="1200"/>
            </a:lvl1pPr>
          </a:lstStyle>
          <a:p>
            <a:fld id="{8799F78D-C1FB-405D-8F1C-CD6076FD130A}" type="datetime1">
              <a:rPr lang="zh-TW" altLang="zh-TW" smtClean="0"/>
              <a:t>2019/6/11</a:t>
            </a:fld>
            <a:endParaRPr lang="zh-TW" alt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l">
              <a:defRPr sz="1200"/>
            </a:lvl1pPr>
          </a:lstStyle>
          <a:p>
            <a:r>
              <a:rPr lang="en-US" altLang="zh-TW"/>
              <a:t>1</a:t>
            </a:r>
            <a:endParaRPr lang="zh-TW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r">
              <a:defRPr sz="1200"/>
            </a:lvl1pPr>
          </a:lstStyle>
          <a:p>
            <a:fld id="{F655F87F-0EF4-4DE2-8772-90362FC5FC99}" type="slidenum">
              <a:rPr lang="zh-TW" altLang="zh-TW" smtClean="0"/>
              <a:t>‹#›</a:t>
            </a:fld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5099570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l">
              <a:defRPr sz="1200"/>
            </a:lvl1pPr>
          </a:lstStyle>
          <a:p>
            <a:r>
              <a:rPr lang="en-US" altLang="zh-TW"/>
              <a:t>1</a:t>
            </a:r>
            <a:endParaRPr lang="zh-TW" alt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r">
              <a:defRPr sz="1200"/>
            </a:lvl1pPr>
          </a:lstStyle>
          <a:p>
            <a:fld id="{6F779F9A-84AF-402E-AD0C-F14745967758}" type="datetime1">
              <a:rPr lang="zh-TW" altLang="zh-TW" smtClean="0"/>
              <a:t>2019/6/11</a:t>
            </a:fld>
            <a:endParaRPr lang="zh-TW" alt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numCol="1" rtlCol="0" anchor="ctr"/>
          <a:lstStyle/>
          <a:p>
            <a:endParaRPr lang="zh-TW" altLang="zh-TW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numCol="1" rtlCol="0"/>
          <a:lstStyle/>
          <a:p>
            <a:pPr lvl="0"/>
            <a:r>
              <a:rPr lang="zh-TW" altLang="zh-TW"/>
              <a:t>按一下以編輯母片文字樣式</a:t>
            </a:r>
          </a:p>
          <a:p>
            <a:pPr lvl="1"/>
            <a:r>
              <a:rPr lang="zh-TW" altLang="zh-TW"/>
              <a:t>第二層</a:t>
            </a:r>
          </a:p>
          <a:p>
            <a:pPr lvl="2"/>
            <a:r>
              <a:rPr lang="zh-TW" altLang="zh-TW"/>
              <a:t>第三層</a:t>
            </a:r>
          </a:p>
          <a:p>
            <a:pPr lvl="3"/>
            <a:r>
              <a:rPr lang="zh-TW" altLang="zh-TW"/>
              <a:t>第四層</a:t>
            </a:r>
          </a:p>
          <a:p>
            <a:pPr lvl="4"/>
            <a:r>
              <a:rPr lang="zh-TW" altLang="zh-TW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l">
              <a:defRPr sz="1200"/>
            </a:lvl1pPr>
          </a:lstStyle>
          <a:p>
            <a:r>
              <a:rPr lang="en-US" altLang="zh-TW"/>
              <a:t>1</a:t>
            </a:r>
            <a:endParaRPr lang="zh-TW" alt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r">
              <a:defRPr sz="1200"/>
            </a:lvl1pPr>
          </a:lstStyle>
          <a:p>
            <a:fld id="{E6AB556C-6C09-4BA8-86BF-1C45711A9305}" type="slidenum">
              <a:rPr lang="zh-TW" altLang="zh-TW" smtClean="0"/>
              <a:t>‹#›</a:t>
            </a:fld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326417137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067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0122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525591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5" y="802300"/>
            <a:ext cx="8637073" cy="2920713"/>
          </a:xfrm>
        </p:spPr>
        <p:txBody>
          <a:bodyPr bIns="0" numCol="1" anchor="b">
            <a:normAutofit/>
          </a:bodyPr>
          <a:lstStyle>
            <a:lvl1pPr algn="ctr">
              <a:defRPr sz="6600"/>
            </a:lvl1pPr>
          </a:lstStyle>
          <a:p>
            <a:r>
              <a:rPr lang="zh-TW" altLang="zh-TW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6"/>
            <a:ext cx="8637072" cy="977621"/>
          </a:xfrm>
        </p:spPr>
        <p:txBody>
          <a:bodyPr tIns="91440" bIns="91440" numCol="1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zh-TW" dirty="0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CAFBD20F-8117-48F9-BF7B-958EC9D71763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9"/>
            <a:ext cx="5626775" cy="309201"/>
          </a:xfrm>
        </p:spPr>
        <p:txBody>
          <a:bodyPr numCol="1"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38901" y="6269538"/>
            <a:ext cx="1046604" cy="503578"/>
          </a:xfrm>
          <a:prstGeom prst="rect">
            <a:avLst/>
          </a:prstGeom>
        </p:spPr>
        <p:txBody>
          <a:bodyPr numCol="1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P.</a:t>
            </a:r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zh-TW" altLang="zh-TW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numCol="1"/>
          <a:lstStyle/>
          <a:p>
            <a:pPr lvl="0"/>
            <a:r>
              <a:rPr lang="zh-TW" altLang="zh-TW"/>
              <a:t>編輯母片文字樣式</a:t>
            </a:r>
          </a:p>
          <a:p>
            <a:pPr lvl="1"/>
            <a:r>
              <a:rPr lang="zh-TW" altLang="zh-TW"/>
              <a:t>第二層</a:t>
            </a:r>
          </a:p>
          <a:p>
            <a:pPr lvl="2"/>
            <a:r>
              <a:rPr lang="zh-TW" altLang="zh-TW"/>
              <a:t>第三層</a:t>
            </a:r>
          </a:p>
          <a:p>
            <a:pPr lvl="3"/>
            <a:r>
              <a:rPr lang="zh-TW" altLang="zh-TW"/>
              <a:t>第四層</a:t>
            </a:r>
          </a:p>
          <a:p>
            <a:pPr lvl="4"/>
            <a:r>
              <a:rPr lang="zh-TW" altLang="zh-TW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A783F2DF-A1A9-4D40-97E5-1CA8861D3B81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71104" y="6249024"/>
            <a:ext cx="892366" cy="503578"/>
          </a:xfrm>
          <a:prstGeom prst="rect">
            <a:avLst/>
          </a:prstGeom>
        </p:spPr>
        <p:txBody>
          <a:bodyPr numCol="1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3" y="798975"/>
            <a:ext cx="1615743" cy="4659889"/>
          </a:xfrm>
        </p:spPr>
        <p:txBody>
          <a:bodyPr vert="eaVert" numCol="1"/>
          <a:lstStyle>
            <a:lvl1pPr algn="l">
              <a:defRPr/>
            </a:lvl1pPr>
          </a:lstStyle>
          <a:p>
            <a:r>
              <a:rPr lang="zh-TW" altLang="zh-TW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3" y="798975"/>
            <a:ext cx="7518655" cy="4659889"/>
          </a:xfrm>
        </p:spPr>
        <p:txBody>
          <a:bodyPr vert="eaVert" numCol="1"/>
          <a:lstStyle/>
          <a:p>
            <a:pPr lvl="0"/>
            <a:r>
              <a:rPr lang="zh-TW" altLang="zh-TW"/>
              <a:t>編輯母片文字樣式</a:t>
            </a:r>
          </a:p>
          <a:p>
            <a:pPr lvl="1"/>
            <a:r>
              <a:rPr lang="zh-TW" altLang="zh-TW"/>
              <a:t>第二層</a:t>
            </a:r>
          </a:p>
          <a:p>
            <a:pPr lvl="2"/>
            <a:r>
              <a:rPr lang="zh-TW" altLang="zh-TW"/>
              <a:t>第三層</a:t>
            </a:r>
          </a:p>
          <a:p>
            <a:pPr lvl="3"/>
            <a:r>
              <a:rPr lang="zh-TW" altLang="zh-TW"/>
              <a:t>第四層</a:t>
            </a:r>
          </a:p>
          <a:p>
            <a:pPr lvl="4"/>
            <a:r>
              <a:rPr lang="zh-TW" altLang="zh-TW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28DFEDBB-17C0-4F9C-B2F0-910CCD276F35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71104" y="6249024"/>
            <a:ext cx="892366" cy="503578"/>
          </a:xfrm>
          <a:prstGeom prst="rect">
            <a:avLst/>
          </a:prstGeom>
        </p:spPr>
        <p:txBody>
          <a:bodyPr numCol="1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zh-TW" altLang="zh-TW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 anchor="t"/>
          <a:lstStyle/>
          <a:p>
            <a:pPr lvl="0"/>
            <a:r>
              <a:rPr lang="zh-TW" altLang="zh-TW" dirty="0"/>
              <a:t>編輯母片文字樣式</a:t>
            </a:r>
          </a:p>
          <a:p>
            <a:pPr lvl="1"/>
            <a:r>
              <a:rPr lang="zh-TW" altLang="zh-TW" dirty="0"/>
              <a:t>第二層</a:t>
            </a:r>
          </a:p>
          <a:p>
            <a:pPr lvl="2"/>
            <a:r>
              <a:rPr lang="zh-TW" altLang="zh-TW" dirty="0"/>
              <a:t>第三層</a:t>
            </a:r>
          </a:p>
          <a:p>
            <a:pPr lvl="3"/>
            <a:r>
              <a:rPr lang="zh-TW" altLang="zh-TW" dirty="0"/>
              <a:t>第四層</a:t>
            </a:r>
          </a:p>
          <a:p>
            <a:pPr lvl="4"/>
            <a:r>
              <a:rPr lang="zh-TW" altLang="zh-TW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A7405AF3-F7FE-403A-8E7B-CAD0C342B74B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82121" y="6214453"/>
            <a:ext cx="892367" cy="503578"/>
          </a:xfrm>
          <a:prstGeom prst="rect">
            <a:avLst/>
          </a:prstGeom>
        </p:spPr>
        <p:txBody>
          <a:bodyPr numCol="1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P.</a:t>
            </a:r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2"/>
            <a:ext cx="8643155" cy="1969007"/>
          </a:xfrm>
        </p:spPr>
        <p:txBody>
          <a:bodyPr numCol="1" anchor="b">
            <a:normAutofit/>
          </a:bodyPr>
          <a:lstStyle>
            <a:lvl1pPr algn="ctr">
              <a:defRPr sz="3600"/>
            </a:lvl1pPr>
          </a:lstStyle>
          <a:p>
            <a:r>
              <a:rPr lang="zh-TW" altLang="zh-TW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9"/>
            <a:ext cx="8643155" cy="1093987"/>
          </a:xfrm>
        </p:spPr>
        <p:txBody>
          <a:bodyPr tIns="91440" numCol="1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zh-TW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7954C578-F037-415C-88E2-31701C6A14A2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71104" y="6249024"/>
            <a:ext cx="892366" cy="503578"/>
          </a:xfrm>
          <a:prstGeom prst="rect">
            <a:avLst/>
          </a:prstGeom>
        </p:spPr>
        <p:txBody>
          <a:bodyPr numCol="1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8" y="804891"/>
            <a:ext cx="9293577" cy="1059305"/>
          </a:xfrm>
        </p:spPr>
        <p:txBody>
          <a:bodyPr numCol="1"/>
          <a:lstStyle/>
          <a:p>
            <a:r>
              <a:rPr lang="zh-TW" altLang="zh-TW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9"/>
            <a:ext cx="4488655" cy="3448595"/>
          </a:xfrm>
        </p:spPr>
        <p:txBody>
          <a:bodyPr numCol="1"/>
          <a:lstStyle/>
          <a:p>
            <a:pPr lvl="0"/>
            <a:r>
              <a:rPr lang="zh-TW" altLang="zh-TW"/>
              <a:t>編輯母片文字樣式</a:t>
            </a:r>
          </a:p>
          <a:p>
            <a:pPr lvl="1"/>
            <a:r>
              <a:rPr lang="zh-TW" altLang="zh-TW"/>
              <a:t>第二層</a:t>
            </a:r>
          </a:p>
          <a:p>
            <a:pPr lvl="2"/>
            <a:r>
              <a:rPr lang="zh-TW" altLang="zh-TW"/>
              <a:t>第三層</a:t>
            </a:r>
          </a:p>
          <a:p>
            <a:pPr lvl="3"/>
            <a:r>
              <a:rPr lang="zh-TW" altLang="zh-TW"/>
              <a:t>第四層</a:t>
            </a:r>
          </a:p>
          <a:p>
            <a:pPr lvl="4"/>
            <a:r>
              <a:rPr lang="zh-TW" altLang="zh-TW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1" y="2017343"/>
            <a:ext cx="4488655" cy="3441520"/>
          </a:xfrm>
        </p:spPr>
        <p:txBody>
          <a:bodyPr numCol="1"/>
          <a:lstStyle/>
          <a:p>
            <a:pPr lvl="0"/>
            <a:r>
              <a:rPr lang="zh-TW" altLang="zh-TW"/>
              <a:t>編輯母片文字樣式</a:t>
            </a:r>
          </a:p>
          <a:p>
            <a:pPr lvl="1"/>
            <a:r>
              <a:rPr lang="zh-TW" altLang="zh-TW"/>
              <a:t>第二層</a:t>
            </a:r>
          </a:p>
          <a:p>
            <a:pPr lvl="2"/>
            <a:r>
              <a:rPr lang="zh-TW" altLang="zh-TW"/>
              <a:t>第三層</a:t>
            </a:r>
          </a:p>
          <a:p>
            <a:pPr lvl="3"/>
            <a:r>
              <a:rPr lang="zh-TW" altLang="zh-TW"/>
              <a:t>第四層</a:t>
            </a:r>
          </a:p>
          <a:p>
            <a:pPr lvl="4"/>
            <a:r>
              <a:rPr lang="zh-TW" altLang="zh-TW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25F4555-ED86-40E9-A690-1B78A97BA1EC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71104" y="6249024"/>
            <a:ext cx="892366" cy="503578"/>
          </a:xfrm>
          <a:prstGeom prst="rect">
            <a:avLst/>
          </a:prstGeom>
        </p:spPr>
        <p:txBody>
          <a:bodyPr numCol="1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2" y="804165"/>
            <a:ext cx="9295603" cy="1056319"/>
          </a:xfrm>
        </p:spPr>
        <p:txBody>
          <a:bodyPr numCol="1"/>
          <a:lstStyle/>
          <a:p>
            <a:r>
              <a:rPr lang="zh-TW" altLang="zh-TW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51"/>
            <a:ext cx="4488795" cy="801943"/>
          </a:xfrm>
        </p:spPr>
        <p:txBody>
          <a:bodyPr numCol="1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zh-TW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71"/>
            <a:ext cx="4488795" cy="2644457"/>
          </a:xfrm>
        </p:spPr>
        <p:txBody>
          <a:bodyPr numCol="1"/>
          <a:lstStyle/>
          <a:p>
            <a:pPr lvl="0"/>
            <a:r>
              <a:rPr lang="zh-TW" altLang="zh-TW"/>
              <a:t>編輯母片文字樣式</a:t>
            </a:r>
          </a:p>
          <a:p>
            <a:pPr lvl="1"/>
            <a:r>
              <a:rPr lang="zh-TW" altLang="zh-TW"/>
              <a:t>第二層</a:t>
            </a:r>
          </a:p>
          <a:p>
            <a:pPr lvl="2"/>
            <a:r>
              <a:rPr lang="zh-TW" altLang="zh-TW"/>
              <a:t>第三層</a:t>
            </a:r>
          </a:p>
          <a:p>
            <a:pPr lvl="3"/>
            <a:r>
              <a:rPr lang="zh-TW" altLang="zh-TW"/>
              <a:t>第四層</a:t>
            </a:r>
          </a:p>
          <a:p>
            <a:pPr lvl="4"/>
            <a:r>
              <a:rPr lang="zh-TW" altLang="zh-TW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5"/>
            <a:ext cx="4488795" cy="802237"/>
          </a:xfrm>
        </p:spPr>
        <p:txBody>
          <a:bodyPr numCol="1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zh-TW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5" cy="2637371"/>
          </a:xfrm>
        </p:spPr>
        <p:txBody>
          <a:bodyPr numCol="1"/>
          <a:lstStyle/>
          <a:p>
            <a:pPr lvl="0"/>
            <a:r>
              <a:rPr lang="zh-TW" altLang="zh-TW"/>
              <a:t>編輯母片文字樣式</a:t>
            </a:r>
          </a:p>
          <a:p>
            <a:pPr lvl="1"/>
            <a:r>
              <a:rPr lang="zh-TW" altLang="zh-TW"/>
              <a:t>第二層</a:t>
            </a:r>
          </a:p>
          <a:p>
            <a:pPr lvl="2"/>
            <a:r>
              <a:rPr lang="zh-TW" altLang="zh-TW"/>
              <a:t>第三層</a:t>
            </a:r>
          </a:p>
          <a:p>
            <a:pPr lvl="3"/>
            <a:r>
              <a:rPr lang="zh-TW" altLang="zh-TW"/>
              <a:t>第四層</a:t>
            </a:r>
          </a:p>
          <a:p>
            <a:pPr lvl="4"/>
            <a:r>
              <a:rPr lang="zh-TW" altLang="zh-TW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D73AE910-0376-4EAE-8051-196EB6990E92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71104" y="6249024"/>
            <a:ext cx="892366" cy="503578"/>
          </a:xfrm>
          <a:prstGeom prst="rect">
            <a:avLst/>
          </a:prstGeom>
        </p:spPr>
        <p:txBody>
          <a:bodyPr numCol="1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zh-TW" altLang="zh-TW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731606E-A58A-415A-83A4-E8BFF402C8DF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171104" y="6249024"/>
            <a:ext cx="892366" cy="503578"/>
          </a:xfrm>
          <a:prstGeom prst="rect">
            <a:avLst/>
          </a:prstGeom>
        </p:spPr>
        <p:txBody>
          <a:bodyPr numCol="1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22700BE-C206-49CB-86DC-CCA83B2D6683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71104" y="6249024"/>
            <a:ext cx="892366" cy="503578"/>
          </a:xfrm>
          <a:prstGeom prst="rect">
            <a:avLst/>
          </a:prstGeom>
        </p:spPr>
        <p:txBody>
          <a:bodyPr numCol="1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3" y="798973"/>
            <a:ext cx="2961967" cy="2406518"/>
          </a:xfrm>
        </p:spPr>
        <p:txBody>
          <a:bodyPr numCol="1" anchor="b">
            <a:normAutofit/>
          </a:bodyPr>
          <a:lstStyle>
            <a:lvl1pPr algn="l">
              <a:defRPr sz="2400"/>
            </a:lvl1pPr>
          </a:lstStyle>
          <a:p>
            <a:r>
              <a:rPr lang="zh-TW" altLang="zh-TW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1" cy="4658826"/>
          </a:xfrm>
        </p:spPr>
        <p:txBody>
          <a:bodyPr numCol="1" anchor="ctr"/>
          <a:lstStyle/>
          <a:p>
            <a:pPr lvl="0"/>
            <a:r>
              <a:rPr lang="zh-TW" altLang="zh-TW"/>
              <a:t>編輯母片文字樣式</a:t>
            </a:r>
          </a:p>
          <a:p>
            <a:pPr lvl="1"/>
            <a:r>
              <a:rPr lang="zh-TW" altLang="zh-TW"/>
              <a:t>第二層</a:t>
            </a:r>
          </a:p>
          <a:p>
            <a:pPr lvl="2"/>
            <a:r>
              <a:rPr lang="zh-TW" altLang="zh-TW"/>
              <a:t>第三層</a:t>
            </a:r>
          </a:p>
          <a:p>
            <a:pPr lvl="3"/>
            <a:r>
              <a:rPr lang="zh-TW" altLang="zh-TW"/>
              <a:t>第四層</a:t>
            </a:r>
          </a:p>
          <a:p>
            <a:pPr lvl="4"/>
            <a:r>
              <a:rPr lang="zh-TW" altLang="zh-TW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3" y="3205493"/>
            <a:ext cx="2961967" cy="2248181"/>
          </a:xfrm>
        </p:spPr>
        <p:txBody>
          <a:bodyPr numCol="1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zh-TW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13922A2-A067-4A75-A707-5211D7E4C82C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71104" y="6249024"/>
            <a:ext cx="892366" cy="503578"/>
          </a:xfrm>
          <a:prstGeom prst="rect">
            <a:avLst/>
          </a:prstGeom>
        </p:spPr>
        <p:txBody>
          <a:bodyPr numCol="1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8" y="482172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7" y="1129513"/>
            <a:ext cx="5532328" cy="1922299"/>
          </a:xfrm>
        </p:spPr>
        <p:txBody>
          <a:bodyPr numCol="1" anchor="b">
            <a:normAutofit/>
          </a:bodyPr>
          <a:lstStyle>
            <a:lvl1pPr>
              <a:defRPr sz="3200"/>
            </a:lvl1pPr>
          </a:lstStyle>
          <a:p>
            <a:r>
              <a:rPr lang="zh-TW" altLang="zh-TW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4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numCol="1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zh-TW" altLang="zh-TW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30" y="3059600"/>
            <a:ext cx="5524404" cy="2090134"/>
          </a:xfrm>
        </p:spPr>
        <p:txBody>
          <a:bodyPr numCol="1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zh-TW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3" y="5469858"/>
            <a:ext cx="5527351" cy="320123"/>
          </a:xfrm>
        </p:spPr>
        <p:txBody>
          <a:bodyPr numCol="1"/>
          <a:lstStyle>
            <a:lvl1pPr algn="l">
              <a:defRPr/>
            </a:lvl1pPr>
          </a:lstStyle>
          <a:p>
            <a:fld id="{B21275D1-BAE5-4AE4-B1DD-233C00FC5238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3" y="318642"/>
            <a:ext cx="5541004" cy="320931"/>
          </a:xfrm>
        </p:spPr>
        <p:txBody>
          <a:bodyPr numCol="1"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71104" y="6249024"/>
            <a:ext cx="892366" cy="503578"/>
          </a:xfrm>
          <a:prstGeom prst="rect">
            <a:avLst/>
          </a:prstGeom>
        </p:spPr>
        <p:txBody>
          <a:bodyPr numCol="1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71104" y="6249024"/>
            <a:ext cx="892366" cy="503578"/>
          </a:xfrm>
          <a:prstGeom prst="rect">
            <a:avLst/>
          </a:prstGeom>
        </p:spPr>
        <p:txBody>
          <a:bodyPr vert="horz" lIns="91440" tIns="45720" rIns="91440" bIns="45720" numCol="1" rtlCol="0" anchor="t"/>
          <a:lstStyle>
            <a:lvl1pPr algn="ctr"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P.</a:t>
            </a:r>
            <a:fld id="{6D22F896-40B5-4ADD-8801-0D06FADFA095}" type="slidenum">
              <a:rPr lang="en-US" smtClean="0">
                <a:solidFill>
                  <a:schemeClr val="tx1"/>
                </a:solidFill>
              </a:rPr>
              <a:pPr/>
              <a:t>‹#›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80" y="804521"/>
            <a:ext cx="9291215" cy="1049235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zh-TW" altLang="zh-TW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80" y="2015734"/>
            <a:ext cx="9291215" cy="3450613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80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FE34B-DFE4-4682-A0E9-38C4B97132DC}" type="datetime1">
              <a:rPr lang="en-US" altLang="zh-TW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9"/>
            <a:ext cx="5626775" cy="309201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user/FanShengYe" TargetMode="External"/><Relationship Id="rId3" Type="http://schemas.openxmlformats.org/officeDocument/2006/relationships/hyperlink" Target="http://www.ceeger.com/Manual/" TargetMode="External"/><Relationship Id="rId7" Type="http://schemas.openxmlformats.org/officeDocument/2006/relationships/hyperlink" Target="https://forum.gamer.com.tw/C.php?bsn=60602&amp;snA=2181" TargetMode="External"/><Relationship Id="rId2" Type="http://schemas.openxmlformats.org/officeDocument/2006/relationships/hyperlink" Target="https://zh.wikipedia.org/wiki/Unity_(%E6%B8%B8%E6%88%8F%E5%BC%95%E6%93%8E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user/Unity3DTaiwan/videos" TargetMode="External"/><Relationship Id="rId5" Type="http://schemas.openxmlformats.org/officeDocument/2006/relationships/hyperlink" Target="http://90sheji.com/png/dabai.html" TargetMode="External"/><Relationship Id="rId4" Type="http://schemas.openxmlformats.org/officeDocument/2006/relationships/hyperlink" Target="http://www.cg.com.tw/" TargetMode="External"/><Relationship Id="rId9" Type="http://schemas.openxmlformats.org/officeDocument/2006/relationships/hyperlink" Target="http://docs.manew.com/Script/index.htm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1E8038E-8A54-40A1-9239-3FA2C7901B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8238" y="1536700"/>
            <a:ext cx="8534400" cy="1117600"/>
          </a:xfrm>
        </p:spPr>
        <p:txBody>
          <a:bodyPr numCol="1">
            <a:noAutofit/>
          </a:bodyPr>
          <a:lstStyle/>
          <a:p>
            <a:r>
              <a:rPr lang="en-US" altLang="zh-TW" sz="8000" dirty="0">
                <a:solidFill>
                  <a:srgbClr val="00B050"/>
                </a:solidFill>
              </a:rPr>
              <a:t>VR</a:t>
            </a:r>
            <a:r>
              <a:rPr lang="zh-TW" altLang="zh-TW" sz="8000" dirty="0">
                <a:solidFill>
                  <a:srgbClr val="00B050"/>
                </a:solidFill>
              </a:rPr>
              <a:t> 互動翻牌</a:t>
            </a:r>
            <a:endParaRPr lang="zh-TW" altLang="zh-TW" sz="8000" b="1" dirty="0">
              <a:solidFill>
                <a:srgbClr val="00B050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="" xmlns:a16="http://schemas.microsoft.com/office/drawing/2014/main" id="{DA6F132F-CDD8-405B-B430-3876F64864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1" y="3365384"/>
            <a:ext cx="8460242" cy="2331628"/>
          </a:xfrm>
        </p:spPr>
        <p:txBody>
          <a:bodyPr numCol="1">
            <a:normAutofit fontScale="92500" lnSpcReduction="20000"/>
          </a:bodyPr>
          <a:lstStyle/>
          <a:p>
            <a:r>
              <a:rPr lang="zh-TW" altLang="zh-TW" sz="3500" dirty="0">
                <a:latin typeface="標楷體" panose="03000509000000000000" pitchFamily="65" charset="-120"/>
                <a:ea typeface="標楷體" panose="03000509000000000000" pitchFamily="65" charset="-120"/>
              </a:rPr>
              <a:t>專題老師：臧意周 老師</a:t>
            </a:r>
            <a:endParaRPr lang="en-US" altLang="zh-TW" sz="35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zh-TW" sz="3500" dirty="0">
                <a:latin typeface="標楷體" panose="03000509000000000000" pitchFamily="65" charset="-120"/>
                <a:ea typeface="標楷體" panose="03000509000000000000" pitchFamily="65" charset="-120"/>
              </a:rPr>
              <a:t>       專題學生：鄭楚寰 </a:t>
            </a:r>
            <a:r>
              <a:rPr lang="en-US" altLang="zh-TW" sz="3500" dirty="0">
                <a:latin typeface="標楷體" panose="03000509000000000000" pitchFamily="65" charset="-120"/>
                <a:ea typeface="標楷體" panose="03000509000000000000" pitchFamily="65" charset="-120"/>
              </a:rPr>
              <a:t>(410512410)</a:t>
            </a:r>
          </a:p>
          <a:p>
            <a:r>
              <a:rPr lang="zh-TW" altLang="zh-TW" sz="3500" dirty="0">
                <a:latin typeface="標楷體" panose="03000509000000000000" pitchFamily="65" charset="-120"/>
                <a:ea typeface="標楷體" panose="03000509000000000000" pitchFamily="65" charset="-120"/>
              </a:rPr>
              <a:t>                 蘇子傑 </a:t>
            </a:r>
            <a:r>
              <a:rPr lang="en-US" altLang="zh-TW" sz="3500" dirty="0">
                <a:latin typeface="標楷體" panose="03000509000000000000" pitchFamily="65" charset="-120"/>
                <a:ea typeface="標楷體" panose="03000509000000000000" pitchFamily="65" charset="-120"/>
              </a:rPr>
              <a:t>(410412017)</a:t>
            </a:r>
          </a:p>
          <a:p>
            <a:r>
              <a:rPr lang="zh-TW" altLang="zh-TW" dirty="0"/>
              <a:t> </a:t>
            </a:r>
            <a:endParaRPr lang="en-US" altLang="zh-TW" dirty="0"/>
          </a:p>
          <a:p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389433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16DC888A-9801-4C55-AC4E-866FA1F9A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207621"/>
            <a:ext cx="9291215" cy="1049235"/>
          </a:xfrm>
        </p:spPr>
        <p:txBody>
          <a:bodyPr numCol="1">
            <a:normAutofit/>
          </a:bodyPr>
          <a:lstStyle/>
          <a:p>
            <a:r>
              <a:rPr lang="en-US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STEAM VR</a:t>
            </a:r>
            <a:endParaRPr lang="zh-TW" altLang="zh-TW" sz="4800" b="1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90C322C8-4A5A-4341-BFEE-886372D74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0394" y="1536256"/>
            <a:ext cx="9291215" cy="345061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  STEAM VR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是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HTC Vive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開發中最重要的基礎，只有充分了解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STEAM VR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，才能在開發中得心應手，創造最佳的虛擬實境遊戲。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它是由知名的遊戲公司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Valve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所開發的遊戲內容平台。相信很多愛玩遊戲的朋友都接觸過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Steam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，存取它的官網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htty://store.steampowered.com/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，可以看到這個平台上數量龐大的遊戲。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  Valve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將</a:t>
            </a:r>
            <a:r>
              <a:rPr lang="en-US" altLang="zh-TW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Open VR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和</a:t>
            </a:r>
            <a:r>
              <a:rPr lang="en-US" altLang="zh-TW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Steam</a:t>
            </a:r>
            <a:r>
              <a:rPr lang="zh-TW" altLang="zh-TW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平台結合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在一起開發出了</a:t>
            </a:r>
            <a:r>
              <a:rPr lang="en-US" altLang="zh-TW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STEAM VR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，這是一個非常有遠見的戰略，未來的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VR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內容平台必然是炙手可熱的。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35B3D9EA-C6B0-41E1-AAEB-104BA8C71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4675" y="4537606"/>
            <a:ext cx="3133725" cy="1457325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270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AB559A2D-44F1-4B28-A792-88427CC92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94307"/>
            <a:ext cx="9291215" cy="1049235"/>
          </a:xfrm>
        </p:spPr>
        <p:txBody>
          <a:bodyPr numCol="1">
            <a:normAutofit/>
          </a:bodyPr>
          <a:lstStyle/>
          <a:p>
            <a:r>
              <a:rPr lang="en-US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AR(</a:t>
            </a:r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擴增實境</a:t>
            </a:r>
            <a:r>
              <a:rPr lang="en-US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zh-TW" sz="4800" b="1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645FE596-2D39-48E0-8322-D94078C32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047566"/>
            <a:ext cx="9291215" cy="4989250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  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是指透過攝影機</a:t>
            </a:r>
            <a:r>
              <a:rPr lang="zh-TW" altLang="zh-TW" sz="2400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影像的位置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及</a:t>
            </a:r>
            <a:r>
              <a:rPr lang="zh-TW" altLang="zh-TW" sz="2400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角度精算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並加上</a:t>
            </a:r>
            <a:r>
              <a:rPr lang="zh-TW" altLang="zh-TW" sz="2400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圖像分析技術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，讓螢幕上的</a:t>
            </a:r>
            <a:r>
              <a:rPr lang="zh-TW" altLang="zh-TW" sz="2400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虛擬世界能夠與現實世界場景進行結合與互動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的技術，隨著隨身電子產品運算能力的提升，擴增實境的用途也越來越廣。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擴增實境與硬體、軟體、以及應用層面息息相關。</a:t>
            </a:r>
            <a:r>
              <a:rPr lang="zh-TW" altLang="zh-TW" sz="2400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硬體方面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：結合處理器、顯示器、傳感器以及輸入裝置的載具，方能適合成為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平台。</a:t>
            </a:r>
            <a:r>
              <a:rPr lang="zh-TW" altLang="zh-TW" sz="2400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軟體方面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系統的主要關鍵是如何將擴增的物件與現實世界結合。在</a:t>
            </a:r>
            <a:r>
              <a:rPr lang="zh-TW" altLang="zh-TW" sz="2400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應用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層面，最早用於軍事，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爾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後擴及日常生活。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近幾年來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也有用在遊戲裡面或者是動畫裡面，例如</a:t>
            </a:r>
            <a:r>
              <a:rPr lang="zh-TW" altLang="zh-TW" sz="2400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精靈寶可夢</a:t>
            </a:r>
            <a:r>
              <a:rPr lang="en-US" altLang="zh-TW" sz="2400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GO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和</a:t>
            </a:r>
            <a:r>
              <a:rPr lang="zh-TW" altLang="zh-TW" sz="2400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遊戲王的決鬥盤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DCD49F70-EFD5-4995-A8F3-D6B6D0ACE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6553" y="4845040"/>
            <a:ext cx="3507962" cy="207914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420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022F8296-C165-42EA-AFF5-61BED71F5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185" y="373819"/>
            <a:ext cx="9291215" cy="1049235"/>
          </a:xfrm>
        </p:spPr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開發流程圖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73E01C17-3DFE-41F6-9417-3F9923872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9207" y="1241195"/>
            <a:ext cx="9291215" cy="3450613"/>
          </a:xfrm>
        </p:spPr>
        <p:txBody>
          <a:bodyPr numCol="1"/>
          <a:lstStyle/>
          <a:p>
            <a:pPr marL="0" indent="0">
              <a:buNone/>
            </a:pPr>
            <a:endParaRPr lang="zh-TW" altLang="zh-TW" dirty="0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DC177318-E88E-47C6-B5A2-5A2DD201C9F1}"/>
              </a:ext>
            </a:extLst>
          </p:cNvPr>
          <p:cNvSpPr/>
          <p:nvPr/>
        </p:nvSpPr>
        <p:spPr>
          <a:xfrm>
            <a:off x="2572135" y="2169778"/>
            <a:ext cx="1656000" cy="471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zh-TW" altLang="zh-TW" dirty="0">
                <a:solidFill>
                  <a:schemeClr val="bg1"/>
                </a:solidFill>
                <a:ea typeface="標楷體" panose="03000509000000000000" pitchFamily="65" charset="-120"/>
              </a:rPr>
              <a:t>遊戲架構</a:t>
            </a:r>
          </a:p>
        </p:txBody>
      </p: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91C34FBE-5BC5-4045-B4D9-48E16EBB6EF6}"/>
              </a:ext>
            </a:extLst>
          </p:cNvPr>
          <p:cNvSpPr/>
          <p:nvPr/>
        </p:nvSpPr>
        <p:spPr>
          <a:xfrm>
            <a:off x="5376770" y="2169777"/>
            <a:ext cx="1656000" cy="471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zh-TW" altLang="zh-TW" dirty="0">
                <a:solidFill>
                  <a:schemeClr val="bg1"/>
                </a:solidFill>
                <a:ea typeface="標楷體" panose="03000509000000000000" pitchFamily="65" charset="-120"/>
              </a:rPr>
              <a:t>場景規劃</a:t>
            </a:r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D8AFE9C8-2AA5-4737-B37C-8B58E3F367EB}"/>
              </a:ext>
            </a:extLst>
          </p:cNvPr>
          <p:cNvSpPr/>
          <p:nvPr/>
        </p:nvSpPr>
        <p:spPr>
          <a:xfrm>
            <a:off x="7952208" y="2169777"/>
            <a:ext cx="1656000" cy="471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zh-TW" altLang="zh-TW" dirty="0">
                <a:solidFill>
                  <a:schemeClr val="bg1"/>
                </a:solidFill>
                <a:ea typeface="標楷體" panose="03000509000000000000" pitchFamily="65" charset="-120"/>
              </a:rPr>
              <a:t>卡牌設計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7DCEA709-C12E-48D1-A793-2E7F10EA09A7}"/>
              </a:ext>
            </a:extLst>
          </p:cNvPr>
          <p:cNvSpPr/>
          <p:nvPr/>
        </p:nvSpPr>
        <p:spPr>
          <a:xfrm>
            <a:off x="2573732" y="3176261"/>
            <a:ext cx="1656000" cy="471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zh-TW" altLang="zh-TW" dirty="0">
                <a:solidFill>
                  <a:schemeClr val="bg1"/>
                </a:solidFill>
                <a:ea typeface="標楷體" panose="03000509000000000000" pitchFamily="65" charset="-120"/>
              </a:rPr>
              <a:t>製作拼圖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2739F4EE-01DA-4C05-B828-1369AABF58B2}"/>
              </a:ext>
            </a:extLst>
          </p:cNvPr>
          <p:cNvSpPr/>
          <p:nvPr/>
        </p:nvSpPr>
        <p:spPr>
          <a:xfrm>
            <a:off x="2572135" y="4133223"/>
            <a:ext cx="1656000" cy="471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ea typeface="標楷體" panose="03000509000000000000" pitchFamily="65" charset="-120"/>
              </a:rPr>
              <a:t>整合</a:t>
            </a:r>
            <a:r>
              <a:rPr lang="zh-TW" altLang="zh-TW" dirty="0">
                <a:solidFill>
                  <a:schemeClr val="bg1"/>
                </a:solidFill>
                <a:ea typeface="標楷體" panose="03000509000000000000" pitchFamily="65" charset="-120"/>
              </a:rPr>
              <a:t>測試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="" xmlns:a16="http://schemas.microsoft.com/office/drawing/2014/main" id="{0C95EDC2-C859-44CD-B709-423CB9DFDA72}"/>
              </a:ext>
            </a:extLst>
          </p:cNvPr>
          <p:cNvSpPr/>
          <p:nvPr/>
        </p:nvSpPr>
        <p:spPr>
          <a:xfrm>
            <a:off x="5376770" y="4133223"/>
            <a:ext cx="1656000" cy="471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zh-TW" altLang="zh-TW" dirty="0">
                <a:solidFill>
                  <a:schemeClr val="bg1"/>
                </a:solidFill>
                <a:ea typeface="標楷體" panose="03000509000000000000" pitchFamily="65" charset="-120"/>
              </a:rPr>
              <a:t>製作完成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="" xmlns:a16="http://schemas.microsoft.com/office/drawing/2014/main" id="{8185BA25-8791-4B46-BB67-F6349E12C2E2}"/>
              </a:ext>
            </a:extLst>
          </p:cNvPr>
          <p:cNvSpPr/>
          <p:nvPr/>
        </p:nvSpPr>
        <p:spPr>
          <a:xfrm>
            <a:off x="5376770" y="3176261"/>
            <a:ext cx="1656000" cy="471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</a:t>
            </a:r>
            <a:r>
              <a:rPr lang="zh-TW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合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VR</a:t>
            </a:r>
            <a:endParaRPr lang="zh-TW" altLang="zh-TW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="" xmlns:a16="http://schemas.microsoft.com/office/drawing/2014/main" id="{9A613529-CA30-415A-AC81-89978F544CF6}"/>
              </a:ext>
            </a:extLst>
          </p:cNvPr>
          <p:cNvSpPr/>
          <p:nvPr/>
        </p:nvSpPr>
        <p:spPr>
          <a:xfrm>
            <a:off x="7952208" y="3176261"/>
            <a:ext cx="1656000" cy="471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zh-TW" altLang="zh-TW" dirty="0">
                <a:solidFill>
                  <a:schemeClr val="bg1"/>
                </a:solidFill>
                <a:ea typeface="標楷體" panose="03000509000000000000" pitchFamily="65" charset="-120"/>
              </a:rPr>
              <a:t>增加擴增實境</a:t>
            </a:r>
          </a:p>
        </p:txBody>
      </p:sp>
      <p:sp>
        <p:nvSpPr>
          <p:cNvPr id="20" name="投影片編號版面配置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25" name="肘形接點 24"/>
          <p:cNvCxnSpPr/>
          <p:nvPr/>
        </p:nvCxnSpPr>
        <p:spPr>
          <a:xfrm flipH="1">
            <a:off x="2572135" y="2405578"/>
            <a:ext cx="7034476" cy="1006484"/>
          </a:xfrm>
          <a:prstGeom prst="bentConnector5">
            <a:avLst>
              <a:gd name="adj1" fmla="val -3250"/>
              <a:gd name="adj2" fmla="val 50000"/>
              <a:gd name="adj3" fmla="val 109497"/>
            </a:avLst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單箭頭接點 30"/>
          <p:cNvCxnSpPr/>
          <p:nvPr/>
        </p:nvCxnSpPr>
        <p:spPr>
          <a:xfrm flipV="1">
            <a:off x="4229732" y="2380177"/>
            <a:ext cx="1147038" cy="1"/>
          </a:xfrm>
          <a:prstGeom prst="straightConnector1">
            <a:avLst/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/>
          <p:cNvCxnSpPr>
            <a:stCxn id="6" idx="3"/>
            <a:endCxn id="7" idx="1"/>
          </p:cNvCxnSpPr>
          <p:nvPr/>
        </p:nvCxnSpPr>
        <p:spPr>
          <a:xfrm>
            <a:off x="7032770" y="2405577"/>
            <a:ext cx="919438" cy="0"/>
          </a:xfrm>
          <a:prstGeom prst="straightConnector1">
            <a:avLst/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/>
          <p:cNvCxnSpPr/>
          <p:nvPr/>
        </p:nvCxnSpPr>
        <p:spPr>
          <a:xfrm flipV="1">
            <a:off x="4229732" y="3412062"/>
            <a:ext cx="1147038" cy="1"/>
          </a:xfrm>
          <a:prstGeom prst="straightConnector1">
            <a:avLst/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/>
          <p:cNvCxnSpPr/>
          <p:nvPr/>
        </p:nvCxnSpPr>
        <p:spPr>
          <a:xfrm flipV="1">
            <a:off x="4229732" y="4369023"/>
            <a:ext cx="1147038" cy="1"/>
          </a:xfrm>
          <a:prstGeom prst="straightConnector1">
            <a:avLst/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/>
          <p:cNvCxnSpPr/>
          <p:nvPr/>
        </p:nvCxnSpPr>
        <p:spPr>
          <a:xfrm>
            <a:off x="7032770" y="3412063"/>
            <a:ext cx="919438" cy="0"/>
          </a:xfrm>
          <a:prstGeom prst="straightConnector1">
            <a:avLst/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肘形接點 36"/>
          <p:cNvCxnSpPr/>
          <p:nvPr/>
        </p:nvCxnSpPr>
        <p:spPr>
          <a:xfrm flipH="1">
            <a:off x="2572135" y="3412063"/>
            <a:ext cx="7034476" cy="1006484"/>
          </a:xfrm>
          <a:prstGeom prst="bentConnector5">
            <a:avLst>
              <a:gd name="adj1" fmla="val -4094"/>
              <a:gd name="adj2" fmla="val 50000"/>
              <a:gd name="adj3" fmla="val 109497"/>
            </a:avLst>
          </a:prstGeom>
          <a:ln w="5715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6022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D63FBAF-CC09-4007-B70A-AD79808D7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2013" y="342300"/>
            <a:ext cx="9291215" cy="1049235"/>
          </a:xfrm>
        </p:spPr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專題進度</a:t>
            </a:r>
            <a:r>
              <a:rPr lang="en-US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甘特圖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9B17F964-E4DC-4E82-9F8D-0994B79CC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zh-TW" altLang="zh-TW" dirty="0"/>
          </a:p>
        </p:txBody>
      </p:sp>
      <p:graphicFrame>
        <p:nvGraphicFramePr>
          <p:cNvPr id="4" name="內容版面配置區 8">
            <a:extLst>
              <a:ext uri="{FF2B5EF4-FFF2-40B4-BE49-F238E27FC236}">
                <a16:creationId xmlns="" xmlns:a16="http://schemas.microsoft.com/office/drawing/2014/main" id="{1B8B9BCF-E79A-4C9E-A329-F322BDE6EC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6434472"/>
              </p:ext>
            </p:extLst>
          </p:nvPr>
        </p:nvGraphicFramePr>
        <p:xfrm>
          <a:off x="1722639" y="1711724"/>
          <a:ext cx="8525423" cy="40586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795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1484630" y="2401967"/>
            <a:ext cx="9291215" cy="1049235"/>
          </a:xfrm>
        </p:spPr>
        <p:txBody>
          <a:bodyPr numCol="1">
            <a:noAutofit/>
          </a:bodyPr>
          <a:lstStyle/>
          <a:p>
            <a:r>
              <a:rPr lang="zh-TW" altLang="zh-TW" sz="72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遊戲程式</a:t>
            </a:r>
            <a:r>
              <a:rPr lang="zh-TW" altLang="en-US" sz="72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流程</a:t>
            </a:r>
            <a:r>
              <a:rPr lang="zh-TW" altLang="zh-TW" sz="72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259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橢圓 17"/>
          <p:cNvSpPr/>
          <p:nvPr/>
        </p:nvSpPr>
        <p:spPr>
          <a:xfrm>
            <a:off x="2243872" y="258707"/>
            <a:ext cx="1852161" cy="606112"/>
          </a:xfrm>
          <a:prstGeom prst="ellipse">
            <a:avLst/>
          </a:prstGeom>
          <a:solidFill>
            <a:srgbClr val="00B0F0"/>
          </a:solidFill>
          <a:ln w="22225">
            <a:solidFill>
              <a:schemeClr val="bg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sz="2000" b="1" dirty="0">
                <a:solidFill>
                  <a:schemeClr val="bg1"/>
                </a:solidFill>
              </a:rPr>
              <a:t>遊戲</a:t>
            </a:r>
            <a:r>
              <a:rPr lang="zh-TW" altLang="zh-TW" sz="2000" b="1" dirty="0">
                <a:solidFill>
                  <a:schemeClr val="bg1"/>
                </a:solidFill>
              </a:rPr>
              <a:t>開始</a:t>
            </a:r>
          </a:p>
        </p:txBody>
      </p:sp>
      <p:sp>
        <p:nvSpPr>
          <p:cNvPr id="19" name="矩形 18"/>
          <p:cNvSpPr/>
          <p:nvPr/>
        </p:nvSpPr>
        <p:spPr>
          <a:xfrm>
            <a:off x="197904" y="1483903"/>
            <a:ext cx="1440337" cy="5464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2225" cmpd="sng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電腦設備</a:t>
            </a:r>
            <a:endParaRPr lang="zh-TW" altLang="zh-TW" b="1" dirty="0">
              <a:solidFill>
                <a:schemeClr val="bg1"/>
              </a:solidFill>
            </a:endParaRPr>
          </a:p>
        </p:txBody>
      </p:sp>
      <p:sp>
        <p:nvSpPr>
          <p:cNvPr id="55" name="菱形 54"/>
          <p:cNvSpPr/>
          <p:nvPr/>
        </p:nvSpPr>
        <p:spPr>
          <a:xfrm>
            <a:off x="2028929" y="3943584"/>
            <a:ext cx="2282035" cy="1074264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 w="22225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卡牌是否配對</a:t>
            </a:r>
            <a:endParaRPr lang="zh-TW" altLang="zh-TW" b="1" dirty="0">
              <a:solidFill>
                <a:schemeClr val="bg1"/>
              </a:solidFill>
            </a:endParaRPr>
          </a:p>
        </p:txBody>
      </p:sp>
      <p:cxnSp>
        <p:nvCxnSpPr>
          <p:cNvPr id="60" name="直線接點 59"/>
          <p:cNvCxnSpPr>
            <a:stCxn id="55" idx="2"/>
            <a:endCxn id="100" idx="0"/>
          </p:cNvCxnSpPr>
          <p:nvPr/>
        </p:nvCxnSpPr>
        <p:spPr>
          <a:xfrm>
            <a:off x="3169947" y="5017848"/>
            <a:ext cx="5" cy="612043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矩形 67"/>
          <p:cNvSpPr/>
          <p:nvPr/>
        </p:nvSpPr>
        <p:spPr>
          <a:xfrm>
            <a:off x="4726464" y="1483904"/>
            <a:ext cx="1440337" cy="5464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2225" cmpd="sng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altLang="zh-TW" b="1" dirty="0">
                <a:solidFill>
                  <a:schemeClr val="bg1"/>
                </a:solidFill>
              </a:rPr>
              <a:t>VR</a:t>
            </a:r>
            <a:r>
              <a:rPr lang="zh-TW" altLang="en-US" b="1" dirty="0">
                <a:solidFill>
                  <a:schemeClr val="bg1"/>
                </a:solidFill>
              </a:rPr>
              <a:t>設備</a:t>
            </a:r>
            <a:endParaRPr lang="zh-TW" altLang="zh-TW" b="1" dirty="0">
              <a:solidFill>
                <a:schemeClr val="bg1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449779" y="2828183"/>
            <a:ext cx="1440337" cy="5464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2225" cmpd="sng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點擊翻牌</a:t>
            </a:r>
            <a:endParaRPr lang="zh-TW" altLang="zh-TW" b="1" dirty="0">
              <a:solidFill>
                <a:schemeClr val="bg1"/>
              </a:solidFill>
            </a:endParaRPr>
          </a:p>
        </p:txBody>
      </p:sp>
      <p:sp>
        <p:nvSpPr>
          <p:cNvPr id="70" name="菱形 69"/>
          <p:cNvSpPr/>
          <p:nvPr/>
        </p:nvSpPr>
        <p:spPr>
          <a:xfrm>
            <a:off x="2028931" y="1220020"/>
            <a:ext cx="2282035" cy="1074264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 w="22225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選擇啟動設備</a:t>
            </a:r>
            <a:endParaRPr lang="zh-TW" altLang="zh-TW" b="1" dirty="0">
              <a:solidFill>
                <a:schemeClr val="bg1"/>
              </a:solidFill>
            </a:endParaRPr>
          </a:p>
        </p:txBody>
      </p:sp>
      <p:cxnSp>
        <p:nvCxnSpPr>
          <p:cNvPr id="75" name="直線接點 74"/>
          <p:cNvCxnSpPr>
            <a:endCxn id="100" idx="1"/>
          </p:cNvCxnSpPr>
          <p:nvPr/>
        </p:nvCxnSpPr>
        <p:spPr>
          <a:xfrm>
            <a:off x="801300" y="5903139"/>
            <a:ext cx="1648483" cy="0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直線接點 82"/>
          <p:cNvCxnSpPr/>
          <p:nvPr/>
        </p:nvCxnSpPr>
        <p:spPr>
          <a:xfrm>
            <a:off x="826704" y="3101430"/>
            <a:ext cx="1623075" cy="0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文字方塊 96"/>
          <p:cNvSpPr txBox="1"/>
          <p:nvPr/>
        </p:nvSpPr>
        <p:spPr>
          <a:xfrm>
            <a:off x="2693583" y="500682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否</a:t>
            </a:r>
          </a:p>
        </p:txBody>
      </p:sp>
      <p:sp>
        <p:nvSpPr>
          <p:cNvPr id="100" name="矩形 99"/>
          <p:cNvSpPr/>
          <p:nvPr/>
        </p:nvSpPr>
        <p:spPr>
          <a:xfrm>
            <a:off x="2449783" y="5629891"/>
            <a:ext cx="1440337" cy="5464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2225" cmpd="sng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重置卡牌</a:t>
            </a:r>
            <a:endParaRPr lang="zh-TW" altLang="zh-TW" b="1" dirty="0">
              <a:solidFill>
                <a:schemeClr val="bg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7469772" y="864819"/>
            <a:ext cx="1440337" cy="5464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2225" cmpd="sng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加一分</a:t>
            </a:r>
            <a:endParaRPr lang="en-US" altLang="zh-TW" b="1" dirty="0">
              <a:solidFill>
                <a:schemeClr val="bg1"/>
              </a:solidFill>
            </a:endParaRPr>
          </a:p>
        </p:txBody>
      </p:sp>
      <p:sp>
        <p:nvSpPr>
          <p:cNvPr id="113" name="菱形 112"/>
          <p:cNvSpPr/>
          <p:nvPr/>
        </p:nvSpPr>
        <p:spPr>
          <a:xfrm>
            <a:off x="6657076" y="2679373"/>
            <a:ext cx="3089379" cy="1074264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 w="22225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是否滿八分</a:t>
            </a:r>
            <a:endParaRPr lang="zh-TW" altLang="zh-TW" b="1" dirty="0">
              <a:solidFill>
                <a:schemeClr val="bg1"/>
              </a:solidFill>
            </a:endParaRPr>
          </a:p>
        </p:txBody>
      </p:sp>
      <p:cxnSp>
        <p:nvCxnSpPr>
          <p:cNvPr id="120" name="直線接點 119"/>
          <p:cNvCxnSpPr/>
          <p:nvPr/>
        </p:nvCxnSpPr>
        <p:spPr>
          <a:xfrm>
            <a:off x="826704" y="3101430"/>
            <a:ext cx="708" cy="2801708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直線接點 125"/>
          <p:cNvCxnSpPr>
            <a:stCxn id="113" idx="2"/>
          </p:cNvCxnSpPr>
          <p:nvPr/>
        </p:nvCxnSpPr>
        <p:spPr>
          <a:xfrm flipH="1">
            <a:off x="8189942" y="3753637"/>
            <a:ext cx="11824" cy="2149502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文字方塊 128"/>
          <p:cNvSpPr txBox="1"/>
          <p:nvPr/>
        </p:nvSpPr>
        <p:spPr>
          <a:xfrm>
            <a:off x="4310966" y="395751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是</a:t>
            </a:r>
          </a:p>
        </p:txBody>
      </p:sp>
      <p:cxnSp>
        <p:nvCxnSpPr>
          <p:cNvPr id="131" name="直線接點 130"/>
          <p:cNvCxnSpPr/>
          <p:nvPr/>
        </p:nvCxnSpPr>
        <p:spPr>
          <a:xfrm>
            <a:off x="6553200" y="1138066"/>
            <a:ext cx="0" cy="3356584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7" name="直線接點 136"/>
          <p:cNvCxnSpPr>
            <a:endCxn id="112" idx="1"/>
          </p:cNvCxnSpPr>
          <p:nvPr/>
        </p:nvCxnSpPr>
        <p:spPr>
          <a:xfrm>
            <a:off x="6553200" y="1138066"/>
            <a:ext cx="916572" cy="1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9" name="文字方塊 148"/>
          <p:cNvSpPr txBox="1"/>
          <p:nvPr/>
        </p:nvSpPr>
        <p:spPr>
          <a:xfrm>
            <a:off x="7675289" y="375363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否</a:t>
            </a:r>
          </a:p>
        </p:txBody>
      </p:sp>
      <p:cxnSp>
        <p:nvCxnSpPr>
          <p:cNvPr id="153" name="直線接點 152"/>
          <p:cNvCxnSpPr>
            <a:endCxn id="100" idx="3"/>
          </p:cNvCxnSpPr>
          <p:nvPr/>
        </p:nvCxnSpPr>
        <p:spPr>
          <a:xfrm flipH="1">
            <a:off x="3890120" y="5903139"/>
            <a:ext cx="4299819" cy="0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6" name="直線接點 165"/>
          <p:cNvCxnSpPr>
            <a:stCxn id="70" idx="2"/>
            <a:endCxn id="69" idx="0"/>
          </p:cNvCxnSpPr>
          <p:nvPr/>
        </p:nvCxnSpPr>
        <p:spPr>
          <a:xfrm flipH="1">
            <a:off x="3169948" y="2294284"/>
            <a:ext cx="1" cy="533899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直線接點 168"/>
          <p:cNvCxnSpPr>
            <a:stCxn id="18" idx="4"/>
            <a:endCxn id="70" idx="0"/>
          </p:cNvCxnSpPr>
          <p:nvPr/>
        </p:nvCxnSpPr>
        <p:spPr>
          <a:xfrm flipH="1">
            <a:off x="3169949" y="864819"/>
            <a:ext cx="4" cy="355201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2" name="文字方塊 171"/>
          <p:cNvSpPr txBox="1"/>
          <p:nvPr/>
        </p:nvSpPr>
        <p:spPr>
          <a:xfrm>
            <a:off x="9330958" y="273437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是</a:t>
            </a:r>
          </a:p>
        </p:txBody>
      </p:sp>
      <p:cxnSp>
        <p:nvCxnSpPr>
          <p:cNvPr id="173" name="直線接點 172"/>
          <p:cNvCxnSpPr>
            <a:stCxn id="113" idx="3"/>
            <a:endCxn id="176" idx="1"/>
          </p:cNvCxnSpPr>
          <p:nvPr/>
        </p:nvCxnSpPr>
        <p:spPr>
          <a:xfrm flipV="1">
            <a:off x="9746455" y="3212510"/>
            <a:ext cx="609400" cy="3995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6" name="矩形 175"/>
          <p:cNvSpPr/>
          <p:nvPr/>
        </p:nvSpPr>
        <p:spPr>
          <a:xfrm>
            <a:off x="10355855" y="2671382"/>
            <a:ext cx="1622035" cy="108225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2225" cmpd="sng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獲得電腦元件</a:t>
            </a:r>
            <a:endParaRPr lang="en-US" altLang="zh-TW" b="1" dirty="0">
              <a:solidFill>
                <a:schemeClr val="bg1"/>
              </a:solidFill>
            </a:endParaRPr>
          </a:p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進入拼圖場景</a:t>
            </a:r>
            <a:endParaRPr lang="en-US" altLang="zh-TW" b="1" dirty="0">
              <a:solidFill>
                <a:schemeClr val="bg1"/>
              </a:solidFill>
            </a:endParaRPr>
          </a:p>
        </p:txBody>
      </p:sp>
      <p:cxnSp>
        <p:nvCxnSpPr>
          <p:cNvPr id="183" name="直線接點 182"/>
          <p:cNvCxnSpPr/>
          <p:nvPr/>
        </p:nvCxnSpPr>
        <p:spPr>
          <a:xfrm>
            <a:off x="11182120" y="3753637"/>
            <a:ext cx="0" cy="1570232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1" name="橢圓 190"/>
          <p:cNvSpPr/>
          <p:nvPr/>
        </p:nvSpPr>
        <p:spPr>
          <a:xfrm>
            <a:off x="11079018" y="5323869"/>
            <a:ext cx="207749" cy="184666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FF00"/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15</a:t>
            </a:fld>
            <a:endParaRPr lang="en-US" dirty="0"/>
          </a:p>
        </p:txBody>
      </p:sp>
      <p:cxnSp>
        <p:nvCxnSpPr>
          <p:cNvPr id="40" name="直線接點 39"/>
          <p:cNvCxnSpPr>
            <a:stCxn id="69" idx="2"/>
            <a:endCxn id="55" idx="0"/>
          </p:cNvCxnSpPr>
          <p:nvPr/>
        </p:nvCxnSpPr>
        <p:spPr>
          <a:xfrm flipH="1">
            <a:off x="3169947" y="3374678"/>
            <a:ext cx="1" cy="568906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直線接點 45"/>
          <p:cNvCxnSpPr>
            <a:stCxn id="112" idx="2"/>
            <a:endCxn id="113" idx="0"/>
          </p:cNvCxnSpPr>
          <p:nvPr/>
        </p:nvCxnSpPr>
        <p:spPr>
          <a:xfrm>
            <a:off x="8189941" y="1411314"/>
            <a:ext cx="11825" cy="1268059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線接點 49"/>
          <p:cNvCxnSpPr>
            <a:stCxn id="70" idx="3"/>
            <a:endCxn id="68" idx="1"/>
          </p:cNvCxnSpPr>
          <p:nvPr/>
        </p:nvCxnSpPr>
        <p:spPr>
          <a:xfrm>
            <a:off x="4310966" y="1757152"/>
            <a:ext cx="415498" cy="0"/>
          </a:xfrm>
          <a:prstGeom prst="line">
            <a:avLst/>
          </a:prstGeom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直線接點 50"/>
          <p:cNvCxnSpPr>
            <a:stCxn id="19" idx="3"/>
            <a:endCxn id="70" idx="1"/>
          </p:cNvCxnSpPr>
          <p:nvPr/>
        </p:nvCxnSpPr>
        <p:spPr>
          <a:xfrm>
            <a:off x="1638241" y="1757151"/>
            <a:ext cx="390690" cy="1"/>
          </a:xfrm>
          <a:prstGeom prst="line">
            <a:avLst/>
          </a:prstGeom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線接點 61"/>
          <p:cNvCxnSpPr>
            <a:endCxn id="55" idx="3"/>
          </p:cNvCxnSpPr>
          <p:nvPr/>
        </p:nvCxnSpPr>
        <p:spPr>
          <a:xfrm flipH="1">
            <a:off x="4310964" y="4480716"/>
            <a:ext cx="2242236" cy="0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458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橢圓 4"/>
          <p:cNvSpPr/>
          <p:nvPr/>
        </p:nvSpPr>
        <p:spPr>
          <a:xfrm>
            <a:off x="10421213" y="700485"/>
            <a:ext cx="207749" cy="184666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FF00"/>
              </a:solidFill>
            </a:endParaRPr>
          </a:p>
        </p:txBody>
      </p:sp>
      <p:cxnSp>
        <p:nvCxnSpPr>
          <p:cNvPr id="6" name="直線接點 5"/>
          <p:cNvCxnSpPr>
            <a:endCxn id="5" idx="0"/>
          </p:cNvCxnSpPr>
          <p:nvPr/>
        </p:nvCxnSpPr>
        <p:spPr>
          <a:xfrm>
            <a:off x="10525087" y="20973"/>
            <a:ext cx="1" cy="679512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7149776" y="459261"/>
            <a:ext cx="1685668" cy="65336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2225" cmpd="sng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點擊移動拼圖</a:t>
            </a:r>
            <a:endParaRPr lang="en-US" altLang="zh-TW" b="1" dirty="0">
              <a:solidFill>
                <a:schemeClr val="bg1"/>
              </a:solidFill>
            </a:endParaRPr>
          </a:p>
        </p:txBody>
      </p:sp>
      <p:sp>
        <p:nvSpPr>
          <p:cNvPr id="11" name="菱形 10"/>
          <p:cNvSpPr/>
          <p:nvPr/>
        </p:nvSpPr>
        <p:spPr>
          <a:xfrm>
            <a:off x="6387792" y="1673738"/>
            <a:ext cx="3209636" cy="1421855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 w="22225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拼圖移動到</a:t>
            </a:r>
            <a:endParaRPr lang="en-US" altLang="zh-TW" b="1" dirty="0">
              <a:solidFill>
                <a:schemeClr val="bg1"/>
              </a:solidFill>
            </a:endParaRPr>
          </a:p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正確位置</a:t>
            </a:r>
            <a:endParaRPr lang="zh-TW" altLang="zh-TW" b="1" dirty="0">
              <a:solidFill>
                <a:schemeClr val="bg1"/>
              </a:solidFill>
            </a:endParaRPr>
          </a:p>
        </p:txBody>
      </p:sp>
      <p:sp>
        <p:nvSpPr>
          <p:cNvPr id="12" name="橢圓 11"/>
          <p:cNvSpPr/>
          <p:nvPr/>
        </p:nvSpPr>
        <p:spPr>
          <a:xfrm>
            <a:off x="1522180" y="6191100"/>
            <a:ext cx="1852161" cy="606112"/>
          </a:xfrm>
          <a:prstGeom prst="ellipse">
            <a:avLst/>
          </a:prstGeom>
          <a:solidFill>
            <a:srgbClr val="00B0F0"/>
          </a:solidFill>
          <a:ln w="22225">
            <a:solidFill>
              <a:schemeClr val="bg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sz="2000" b="1" dirty="0">
                <a:solidFill>
                  <a:schemeClr val="bg1"/>
                </a:solidFill>
              </a:rPr>
              <a:t>結束遊戲</a:t>
            </a:r>
            <a:endParaRPr lang="zh-TW" altLang="zh-TW" sz="2000" b="1" dirty="0">
              <a:solidFill>
                <a:schemeClr val="bg1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7481605" y="310567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是</a:t>
            </a:r>
          </a:p>
        </p:txBody>
      </p:sp>
      <p:cxnSp>
        <p:nvCxnSpPr>
          <p:cNvPr id="14" name="直線接點 13"/>
          <p:cNvCxnSpPr>
            <a:stCxn id="11" idx="2"/>
            <a:endCxn id="26" idx="0"/>
          </p:cNvCxnSpPr>
          <p:nvPr/>
        </p:nvCxnSpPr>
        <p:spPr>
          <a:xfrm>
            <a:off x="7992610" y="3095593"/>
            <a:ext cx="0" cy="690201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 flipV="1">
            <a:off x="6047850" y="802419"/>
            <a:ext cx="11620" cy="1607208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6458722" y="174326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否</a:t>
            </a:r>
          </a:p>
        </p:txBody>
      </p:sp>
      <p:sp>
        <p:nvSpPr>
          <p:cNvPr id="26" name="矩形 25"/>
          <p:cNvSpPr/>
          <p:nvPr/>
        </p:nvSpPr>
        <p:spPr>
          <a:xfrm>
            <a:off x="7149776" y="3785794"/>
            <a:ext cx="1685668" cy="65336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2225" cmpd="sng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拼圖發亮提示</a:t>
            </a:r>
            <a:endParaRPr lang="en-US" altLang="zh-TW" b="1" dirty="0">
              <a:solidFill>
                <a:schemeClr val="bg1"/>
              </a:solidFill>
            </a:endParaRPr>
          </a:p>
        </p:txBody>
      </p:sp>
      <p:cxnSp>
        <p:nvCxnSpPr>
          <p:cNvPr id="31" name="直線接點 30"/>
          <p:cNvCxnSpPr/>
          <p:nvPr/>
        </p:nvCxnSpPr>
        <p:spPr>
          <a:xfrm flipV="1">
            <a:off x="4926810" y="2384667"/>
            <a:ext cx="7166" cy="1685090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菱形 51"/>
          <p:cNvSpPr/>
          <p:nvPr/>
        </p:nvSpPr>
        <p:spPr>
          <a:xfrm>
            <a:off x="1307243" y="1872495"/>
            <a:ext cx="2282035" cy="1074264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 w="22225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判斷拼圖完成</a:t>
            </a:r>
            <a:endParaRPr lang="zh-TW" altLang="zh-TW" b="1" dirty="0">
              <a:solidFill>
                <a:schemeClr val="bg1"/>
              </a:solidFill>
            </a:endParaRPr>
          </a:p>
        </p:txBody>
      </p:sp>
      <p:cxnSp>
        <p:nvCxnSpPr>
          <p:cNvPr id="58" name="直線接點 57"/>
          <p:cNvCxnSpPr>
            <a:stCxn id="5" idx="2"/>
            <a:endCxn id="10" idx="3"/>
          </p:cNvCxnSpPr>
          <p:nvPr/>
        </p:nvCxnSpPr>
        <p:spPr>
          <a:xfrm flipH="1" flipV="1">
            <a:off x="8835444" y="785945"/>
            <a:ext cx="1585769" cy="6873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線接點 63"/>
          <p:cNvCxnSpPr>
            <a:endCxn id="52" idx="3"/>
          </p:cNvCxnSpPr>
          <p:nvPr/>
        </p:nvCxnSpPr>
        <p:spPr>
          <a:xfrm flipH="1">
            <a:off x="3589278" y="2409627"/>
            <a:ext cx="1344615" cy="0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直線接點 77"/>
          <p:cNvCxnSpPr>
            <a:stCxn id="52" idx="1"/>
          </p:cNvCxnSpPr>
          <p:nvPr/>
        </p:nvCxnSpPr>
        <p:spPr>
          <a:xfrm flipH="1">
            <a:off x="730192" y="2409627"/>
            <a:ext cx="577051" cy="6305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文字方塊 95"/>
          <p:cNvSpPr txBox="1"/>
          <p:nvPr/>
        </p:nvSpPr>
        <p:spPr>
          <a:xfrm>
            <a:off x="1132002" y="2582780"/>
            <a:ext cx="408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否</a:t>
            </a:r>
          </a:p>
        </p:txBody>
      </p:sp>
      <p:cxnSp>
        <p:nvCxnSpPr>
          <p:cNvPr id="97" name="直線接點 96"/>
          <p:cNvCxnSpPr/>
          <p:nvPr/>
        </p:nvCxnSpPr>
        <p:spPr>
          <a:xfrm flipH="1">
            <a:off x="4926810" y="4109869"/>
            <a:ext cx="2194671" cy="18502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" name="直線接點 118"/>
          <p:cNvCxnSpPr>
            <a:endCxn id="10" idx="1"/>
          </p:cNvCxnSpPr>
          <p:nvPr/>
        </p:nvCxnSpPr>
        <p:spPr>
          <a:xfrm>
            <a:off x="757060" y="785945"/>
            <a:ext cx="6392716" cy="0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4" name="直線接點 123"/>
          <p:cNvCxnSpPr/>
          <p:nvPr/>
        </p:nvCxnSpPr>
        <p:spPr>
          <a:xfrm flipV="1">
            <a:off x="757060" y="802419"/>
            <a:ext cx="16951" cy="1632203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2" name="文字方塊 131"/>
          <p:cNvSpPr txBox="1"/>
          <p:nvPr/>
        </p:nvSpPr>
        <p:spPr>
          <a:xfrm>
            <a:off x="2564709" y="292100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是</a:t>
            </a:r>
          </a:p>
        </p:txBody>
      </p:sp>
      <p:sp>
        <p:nvSpPr>
          <p:cNvPr id="133" name="矩形 132"/>
          <p:cNvSpPr/>
          <p:nvPr/>
        </p:nvSpPr>
        <p:spPr>
          <a:xfrm>
            <a:off x="1605425" y="3475003"/>
            <a:ext cx="1685668" cy="65336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2225" cmpd="sng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回到翻牌場景</a:t>
            </a:r>
            <a:endParaRPr lang="en-US" altLang="zh-TW" b="1" dirty="0">
              <a:solidFill>
                <a:schemeClr val="bg1"/>
              </a:solidFill>
            </a:endParaRPr>
          </a:p>
        </p:txBody>
      </p:sp>
      <p:sp>
        <p:nvSpPr>
          <p:cNvPr id="134" name="菱形 133"/>
          <p:cNvSpPr/>
          <p:nvPr/>
        </p:nvSpPr>
        <p:spPr>
          <a:xfrm>
            <a:off x="1307243" y="4624306"/>
            <a:ext cx="2282035" cy="1074264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 w="22225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altLang="zh-TW" b="1" dirty="0">
                <a:solidFill>
                  <a:schemeClr val="bg1"/>
                </a:solidFill>
              </a:rPr>
              <a:t>AR</a:t>
            </a:r>
            <a:r>
              <a:rPr lang="zh-TW" altLang="en-US" b="1" dirty="0">
                <a:solidFill>
                  <a:schemeClr val="bg1"/>
                </a:solidFill>
              </a:rPr>
              <a:t>擴增實境程式</a:t>
            </a:r>
            <a:endParaRPr lang="zh-TW" altLang="zh-TW" b="1" dirty="0">
              <a:solidFill>
                <a:schemeClr val="bg1"/>
              </a:solidFill>
            </a:endParaRPr>
          </a:p>
        </p:txBody>
      </p:sp>
      <p:cxnSp>
        <p:nvCxnSpPr>
          <p:cNvPr id="135" name="直線接點 134"/>
          <p:cNvCxnSpPr>
            <a:stCxn id="52" idx="2"/>
            <a:endCxn id="133" idx="0"/>
          </p:cNvCxnSpPr>
          <p:nvPr/>
        </p:nvCxnSpPr>
        <p:spPr>
          <a:xfrm flipH="1">
            <a:off x="2448259" y="2946759"/>
            <a:ext cx="2" cy="528244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9" name="直線接點 138"/>
          <p:cNvCxnSpPr>
            <a:stCxn id="133" idx="2"/>
            <a:endCxn id="134" idx="0"/>
          </p:cNvCxnSpPr>
          <p:nvPr/>
        </p:nvCxnSpPr>
        <p:spPr>
          <a:xfrm>
            <a:off x="2448259" y="4128371"/>
            <a:ext cx="2" cy="495935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直線接點 142"/>
          <p:cNvCxnSpPr>
            <a:stCxn id="134" idx="2"/>
            <a:endCxn id="12" idx="0"/>
          </p:cNvCxnSpPr>
          <p:nvPr/>
        </p:nvCxnSpPr>
        <p:spPr>
          <a:xfrm>
            <a:off x="2448261" y="5698570"/>
            <a:ext cx="0" cy="492530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8" name="文字方塊 147"/>
          <p:cNvSpPr txBox="1"/>
          <p:nvPr/>
        </p:nvSpPr>
        <p:spPr>
          <a:xfrm>
            <a:off x="2599450" y="560231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否</a:t>
            </a:r>
          </a:p>
        </p:txBody>
      </p:sp>
      <p:sp>
        <p:nvSpPr>
          <p:cNvPr id="149" name="文字方塊 148"/>
          <p:cNvSpPr txBox="1"/>
          <p:nvPr/>
        </p:nvSpPr>
        <p:spPr>
          <a:xfrm>
            <a:off x="3589278" y="467631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是</a:t>
            </a:r>
          </a:p>
        </p:txBody>
      </p:sp>
      <p:sp>
        <p:nvSpPr>
          <p:cNvPr id="150" name="矩形 149"/>
          <p:cNvSpPr/>
          <p:nvPr/>
        </p:nvSpPr>
        <p:spPr>
          <a:xfrm>
            <a:off x="3866145" y="6167472"/>
            <a:ext cx="1812758" cy="65336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2225" cmpd="sng">
            <a:solidFill>
              <a:schemeClr val="bg1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顯示擴增</a:t>
            </a:r>
            <a:endParaRPr lang="en-US" altLang="zh-TW" b="1" dirty="0">
              <a:solidFill>
                <a:schemeClr val="bg1"/>
              </a:solidFill>
            </a:endParaRPr>
          </a:p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主機動畫</a:t>
            </a:r>
            <a:endParaRPr lang="en-US" altLang="zh-TW" b="1" dirty="0">
              <a:solidFill>
                <a:schemeClr val="bg1"/>
              </a:solidFill>
            </a:endParaRPr>
          </a:p>
        </p:txBody>
      </p:sp>
      <p:cxnSp>
        <p:nvCxnSpPr>
          <p:cNvPr id="151" name="直線接點 150"/>
          <p:cNvCxnSpPr>
            <a:endCxn id="134" idx="3"/>
          </p:cNvCxnSpPr>
          <p:nvPr/>
        </p:nvCxnSpPr>
        <p:spPr>
          <a:xfrm flipH="1">
            <a:off x="3589278" y="5161438"/>
            <a:ext cx="1129330" cy="0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5" name="直線接點 154"/>
          <p:cNvCxnSpPr/>
          <p:nvPr/>
        </p:nvCxnSpPr>
        <p:spPr>
          <a:xfrm>
            <a:off x="4714999" y="5193308"/>
            <a:ext cx="7217" cy="974164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8" name="直線接點 157"/>
          <p:cNvCxnSpPr>
            <a:stCxn id="150" idx="1"/>
            <a:endCxn id="12" idx="6"/>
          </p:cNvCxnSpPr>
          <p:nvPr/>
        </p:nvCxnSpPr>
        <p:spPr>
          <a:xfrm flipH="1">
            <a:off x="3374341" y="6494156"/>
            <a:ext cx="491804" cy="0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16</a:t>
            </a:fld>
            <a:endParaRPr lang="en-US" dirty="0"/>
          </a:p>
        </p:txBody>
      </p:sp>
      <p:cxnSp>
        <p:nvCxnSpPr>
          <p:cNvPr id="42" name="直線接點 41"/>
          <p:cNvCxnSpPr>
            <a:endCxn id="11" idx="0"/>
          </p:cNvCxnSpPr>
          <p:nvPr/>
        </p:nvCxnSpPr>
        <p:spPr>
          <a:xfrm>
            <a:off x="7992610" y="1093516"/>
            <a:ext cx="0" cy="580222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直線接點 48"/>
          <p:cNvCxnSpPr>
            <a:stCxn id="11" idx="1"/>
          </p:cNvCxnSpPr>
          <p:nvPr/>
        </p:nvCxnSpPr>
        <p:spPr>
          <a:xfrm flipH="1" flipV="1">
            <a:off x="6047850" y="2384665"/>
            <a:ext cx="339942" cy="1"/>
          </a:xfrm>
          <a:prstGeom prst="line">
            <a:avLst/>
          </a:prstGeom>
          <a:ln w="57150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637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74531" y="1901464"/>
            <a:ext cx="9796642" cy="2313252"/>
          </a:xfrm>
        </p:spPr>
        <p:txBody>
          <a:bodyPr numCol="1">
            <a:noAutofit/>
          </a:bodyPr>
          <a:lstStyle/>
          <a:p>
            <a:r>
              <a:rPr lang="zh-TW" altLang="zh-TW" sz="8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24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2F6E0412-BC5E-4DBF-8E3F-16033002C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106021"/>
            <a:ext cx="9291215" cy="1049235"/>
          </a:xfrm>
        </p:spPr>
        <p:txBody>
          <a:bodyPr>
            <a:normAutofit/>
          </a:bodyPr>
          <a:lstStyle/>
          <a:p>
            <a:r>
              <a:rPr lang="en-US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VR</a:t>
            </a:r>
            <a:r>
              <a:rPr lang="zh-TW" altLang="en-US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遊玩電腦元件翻牌配對畫面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="" xmlns:a16="http://schemas.microsoft.com/office/drawing/2014/main" id="{82CBB914-4D6F-4CFF-8BFC-9FC16DF55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3690" y="1065818"/>
            <a:ext cx="4264620" cy="5686161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A6B837A9-FAE7-4347-8D37-5EC4BFAB4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149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820C42F7-CE96-4B18-AA79-FA94743B2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169521"/>
            <a:ext cx="9291215" cy="1049235"/>
          </a:xfrm>
        </p:spPr>
        <p:txBody>
          <a:bodyPr>
            <a:normAutofit/>
          </a:bodyPr>
          <a:lstStyle/>
          <a:p>
            <a:r>
              <a:rPr lang="zh-TW" altLang="en-US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拼圖遊戲學習組裝電腦主機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="" xmlns:a16="http://schemas.microsoft.com/office/drawing/2014/main" id="{0C251B07-64F5-4A33-8966-8DF592040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5899" y="1137796"/>
            <a:ext cx="4266000" cy="5688001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98F04BBC-AF42-4375-826D-25BC52DC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639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F5D0F28-06CB-40F9-A64A-F650D357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55221"/>
            <a:ext cx="9291215" cy="1049235"/>
          </a:xfrm>
        </p:spPr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ea typeface="標楷體" panose="03000509000000000000" pitchFamily="65" charset="-120"/>
              </a:rPr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02E3615E-842F-4DB9-947E-C6478874E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1" y="1346200"/>
            <a:ext cx="5905500" cy="3962400"/>
          </a:xfrm>
        </p:spPr>
        <p:txBody>
          <a:bodyPr numCol="1">
            <a:noAutofit/>
          </a:bodyPr>
          <a:lstStyle/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製作動機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...........................P.3     </a:t>
            </a:r>
          </a:p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預期目的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...........................P.4</a:t>
            </a:r>
          </a:p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開發工具介紹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.......................P.5</a:t>
            </a:r>
          </a:p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開發流程圖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.........................P.12</a:t>
            </a:r>
          </a:p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專題進度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甘特圖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...................P.13</a:t>
            </a:r>
          </a:p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遊戲程式設計流程圖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.................P.14</a:t>
            </a:r>
          </a:p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...........................P.17</a:t>
            </a:r>
          </a:p>
          <a:p>
            <a:pPr marL="457200" lvl="1" indent="0">
              <a:buNone/>
            </a:pPr>
            <a:endParaRPr lang="en-US" altLang="zh-TW" sz="2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endParaRPr lang="en-US" altLang="zh-TW" sz="2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2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="" xmlns:a16="http://schemas.microsoft.com/office/drawing/2014/main" id="{02E3615E-842F-4DB9-947E-C6478874E6C8}"/>
              </a:ext>
            </a:extLst>
          </p:cNvPr>
          <p:cNvSpPr txBox="1">
            <a:spLocks/>
          </p:cNvSpPr>
          <p:nvPr/>
        </p:nvSpPr>
        <p:spPr>
          <a:xfrm>
            <a:off x="6413500" y="1346200"/>
            <a:ext cx="5270500" cy="39624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遇到的困難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....................P.25</a:t>
            </a:r>
          </a:p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解決辦法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......................P.26</a:t>
            </a:r>
          </a:p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分工表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........................P.27</a:t>
            </a:r>
          </a:p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結論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..........................P.28</a:t>
            </a:r>
          </a:p>
          <a:p>
            <a:r>
              <a:rPr lang="zh-TW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參考文獻</a:t>
            </a:r>
            <a:r>
              <a:rPr lang="en-US" altLang="zh-TW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......................P.29</a:t>
            </a:r>
          </a:p>
          <a:p>
            <a:endParaRPr lang="en-US" altLang="zh-TW" sz="2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2200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5905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38FC71C2-C601-45C8-B9C1-8C76EC6F1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144121"/>
            <a:ext cx="9291215" cy="1049235"/>
          </a:xfrm>
        </p:spPr>
        <p:txBody>
          <a:bodyPr>
            <a:normAutofit/>
          </a:bodyPr>
          <a:lstStyle/>
          <a:p>
            <a:r>
              <a:rPr lang="en-US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動畫</a:t>
            </a:r>
            <a:r>
              <a:rPr lang="en-US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自動組裝、拆解電腦主機</a:t>
            </a:r>
            <a:r>
              <a:rPr lang="en-US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4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DA003A45-2E09-4289-AB1C-6A544F961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10" name="內容版面配置區 9">
            <a:extLst>
              <a:ext uri="{FF2B5EF4-FFF2-40B4-BE49-F238E27FC236}">
                <a16:creationId xmlns="" xmlns:a16="http://schemas.microsoft.com/office/drawing/2014/main" id="{ADEC65A3-01A6-48B8-ADE4-974A36076F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6550" y="1385277"/>
            <a:ext cx="6438900" cy="4829176"/>
          </a:xfrm>
        </p:spPr>
      </p:pic>
    </p:spTree>
    <p:extLst>
      <p:ext uri="{BB962C8B-B14F-4D97-AF65-F5344CB8AC3E}">
        <p14:creationId xmlns:p14="http://schemas.microsoft.com/office/powerpoint/2010/main" val="23608975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0000" y="518770"/>
            <a:ext cx="9291215" cy="1044000"/>
          </a:xfrm>
        </p:spPr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觸發事件－與物件互動的鑰匙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1451580" y="1698234"/>
            <a:ext cx="9291215" cy="4143766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zh-TW" altLang="zh-TW" sz="2400" dirty="0"/>
              <a:t>　　</a:t>
            </a:r>
            <a:r>
              <a:rPr lang="zh-TW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在各式的遊戲中，常常會看見操控人物去和</a:t>
            </a:r>
            <a:r>
              <a:rPr lang="en-US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NPC</a:t>
            </a:r>
            <a:r>
              <a:rPr lang="zh-TW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對話的內容，這其中牽扯著如何判定</a:t>
            </a:r>
            <a:r>
              <a:rPr lang="en-US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NPC</a:t>
            </a:r>
            <a:r>
              <a:rPr lang="zh-TW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目前的對話內容，如何觸發，例如使用</a:t>
            </a:r>
            <a:r>
              <a:rPr lang="zh-TW" altLang="zh-TW" sz="32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碰撞觸發</a:t>
            </a:r>
            <a:r>
              <a:rPr lang="zh-TW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zh-TW" altLang="zh-TW" sz="32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事件觸發</a:t>
            </a:r>
            <a:r>
              <a:rPr lang="zh-TW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zh-TW" altLang="zh-TW" sz="32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地點觸發</a:t>
            </a:r>
            <a:r>
              <a:rPr lang="zh-TW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等，在這其中最常使用的便是</a:t>
            </a:r>
            <a:r>
              <a:rPr lang="zh-TW" altLang="zh-TW" sz="32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碰撞觸發</a:t>
            </a:r>
            <a:r>
              <a:rPr lang="zh-TW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7735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02380" y="225459"/>
            <a:ext cx="9291215" cy="1049235"/>
          </a:xfrm>
        </p:spPr>
        <p:txBody>
          <a:bodyPr numCol="1"/>
          <a:lstStyle/>
          <a:p>
            <a:endParaRPr lang="zh-TW" alt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zh-TW" altLang="zh-TW" dirty="0"/>
          </a:p>
        </p:txBody>
      </p:sp>
      <p:sp>
        <p:nvSpPr>
          <p:cNvPr id="6" name="文字方塊 5"/>
          <p:cNvSpPr txBox="1"/>
          <p:nvPr/>
        </p:nvSpPr>
        <p:spPr>
          <a:xfrm>
            <a:off x="1644679" y="6145084"/>
            <a:ext cx="5673271" cy="4616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vert="horz" wrap="square" numCol="1" rtlCol="0" anchor="ctr" anchorCtr="1">
            <a:spAutoFit/>
          </a:bodyPr>
          <a:lstStyle/>
          <a:p>
            <a:r>
              <a:rPr lang="zh-TW" altLang="zh-TW" sz="2400" b="1" dirty="0">
                <a:latin typeface="+mj-ea"/>
                <a:ea typeface="+mj-ea"/>
              </a:rPr>
              <a:t>當鏡頭對準物件時，雷射會偵測到物件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44679" y="2798640"/>
            <a:ext cx="8661400" cy="321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44679" y="157041"/>
            <a:ext cx="8661400" cy="252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投影片編號版面配置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6281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31900" y="518400"/>
            <a:ext cx="9677115" cy="1049235"/>
          </a:xfrm>
        </p:spPr>
        <p:txBody>
          <a:bodyPr numCol="1">
            <a:noAutofit/>
          </a:bodyPr>
          <a:lstStyle/>
          <a:p>
            <a:r>
              <a:rPr lang="en-US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/>
            </a:r>
            <a:br>
              <a:rPr lang="en-US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Fisher–Yates shuffle </a:t>
            </a:r>
            <a:r>
              <a:rPr lang="zh-TW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洗牌算法</a:t>
            </a:r>
            <a:r>
              <a:rPr lang="zh-TW" altLang="zh-TW" sz="4800" dirty="0">
                <a:solidFill>
                  <a:schemeClr val="tx1"/>
                </a:solidFill>
              </a:rPr>
              <a:t/>
            </a:r>
            <a:br>
              <a:rPr lang="zh-TW" altLang="zh-TW" sz="4800" dirty="0">
                <a:solidFill>
                  <a:schemeClr val="tx1"/>
                </a:solidFill>
              </a:rPr>
            </a:br>
            <a:endParaRPr lang="zh-TW" altLang="zh-TW" sz="4800" b="1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5589" y="1811205"/>
            <a:ext cx="4519612" cy="42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365756" y="6262056"/>
            <a:ext cx="2013887" cy="461665"/>
          </a:xfrm>
          <a:prstGeom prst="rect">
            <a:avLst/>
          </a:prstGeom>
          <a:solidFill>
            <a:srgbClr val="002060"/>
          </a:solidFill>
        </p:spPr>
        <p:txBody>
          <a:bodyPr wrap="square" numCol="1" rtlCol="0">
            <a:spAutoFit/>
          </a:bodyPr>
          <a:lstStyle/>
          <a:p>
            <a:pPr algn="ctr"/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將陣列洗亂</a:t>
            </a:r>
          </a:p>
        </p:txBody>
      </p:sp>
      <p:sp>
        <p:nvSpPr>
          <p:cNvPr id="12" name="投影片編號版面配置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636" y="1811205"/>
            <a:ext cx="6422450" cy="42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852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endParaRPr lang="zh-TW" altLang="zh-TW" sz="4800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2726" y="689776"/>
            <a:ext cx="5387974" cy="3954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234951" y="4828401"/>
            <a:ext cx="2139949" cy="461665"/>
          </a:xfrm>
          <a:prstGeom prst="rect">
            <a:avLst/>
          </a:prstGeom>
          <a:solidFill>
            <a:srgbClr val="002060"/>
          </a:solidFill>
        </p:spPr>
        <p:txBody>
          <a:bodyPr wrap="square" numCol="1" rtlCol="0">
            <a:spAutoFit/>
          </a:bodyPr>
          <a:lstStyle/>
          <a:p>
            <a:pPr algn="ctr"/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第一次洗牌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5847743" y="4882297"/>
            <a:ext cx="2139949" cy="461665"/>
          </a:xfrm>
          <a:prstGeom prst="rect">
            <a:avLst/>
          </a:prstGeom>
          <a:solidFill>
            <a:srgbClr val="002060"/>
          </a:solidFill>
        </p:spPr>
        <p:txBody>
          <a:bodyPr wrap="square" numCol="1" rtlCol="0">
            <a:spAutoFit/>
          </a:bodyPr>
          <a:lstStyle/>
          <a:p>
            <a:pPr algn="ctr"/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第二次洗牌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796943" y="673100"/>
            <a:ext cx="5580471" cy="395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3324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27863" y="216649"/>
            <a:ext cx="9291215" cy="1049235"/>
          </a:xfrm>
        </p:spPr>
        <p:txBody>
          <a:bodyPr numCol="1">
            <a:normAutofit/>
          </a:bodyPr>
          <a:lstStyle/>
          <a:p>
            <a:r>
              <a:rPr lang="en-US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3D</a:t>
            </a:r>
            <a:r>
              <a:rPr lang="zh-TW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拼圖－滑鼠座標轉換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27863" y="1427862"/>
            <a:ext cx="9291215" cy="3450613"/>
          </a:xfrm>
        </p:spPr>
        <p:txBody>
          <a:bodyPr numCol="1"/>
          <a:lstStyle/>
          <a:p>
            <a:r>
              <a:rPr lang="zh-TW" altLang="zh-TW" dirty="0"/>
              <a:t>在拼圖的世界裡，從螢幕上點選物件時，為什麼僅僅只靠２Ｄ座標的滑鼠便能控制到物件呢？想像使用滑鼠拖曳著一個物件，從Ａ點拖曳到Ｂ點，勢必得將滑鼠從２Ｄ的座標轉換成３Ｄ座標。</a:t>
            </a:r>
            <a:endParaRPr lang="en-US" altLang="zh-TW" dirty="0"/>
          </a:p>
          <a:p>
            <a:endParaRPr lang="zh-TW" altLang="zh-TW" dirty="0"/>
          </a:p>
        </p:txBody>
      </p:sp>
      <p:pic>
        <p:nvPicPr>
          <p:cNvPr id="7" name="Picture 4" descr="C:\Users\Zijie\Desktop\2D轉3D座標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808383" y="2625229"/>
            <a:ext cx="6721651" cy="373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8353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endParaRPr lang="zh-TW" altLang="zh-TW"/>
          </a:p>
        </p:txBody>
      </p:sp>
      <p:pic>
        <p:nvPicPr>
          <p:cNvPr id="2050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99160" y="355600"/>
            <a:ext cx="5196840" cy="4813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zh-TW" altLang="zh-TW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210300" y="355600"/>
            <a:ext cx="5280860" cy="4813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字方塊 2"/>
          <p:cNvSpPr txBox="1"/>
          <p:nvPr/>
        </p:nvSpPr>
        <p:spPr>
          <a:xfrm>
            <a:off x="899160" y="5473700"/>
            <a:ext cx="4587240" cy="523220"/>
          </a:xfrm>
          <a:prstGeom prst="rect">
            <a:avLst/>
          </a:prstGeom>
          <a:solidFill>
            <a:srgbClr val="002060"/>
          </a:solidFill>
        </p:spPr>
        <p:txBody>
          <a:bodyPr wrap="square" numCol="1" rtlCol="0">
            <a:spAutoFit/>
          </a:bodyPr>
          <a:lstStyle/>
          <a:p>
            <a:pPr algn="ctr"/>
            <a:r>
              <a:rPr lang="zh-TW" altLang="zh-TW" sz="2800" dirty="0"/>
              <a:t>利用滑鼠拖曳拼圖碎片</a:t>
            </a:r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0880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E213382E-CB2B-4184-8D9B-73E0AD4FE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131421"/>
            <a:ext cx="9291215" cy="1049235"/>
          </a:xfrm>
        </p:spPr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遇到的困難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7A4197E4-987F-4E97-9D56-2A60DFCAA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270002"/>
            <a:ext cx="9291215" cy="4196345"/>
          </a:xfrm>
        </p:spPr>
        <p:txBody>
          <a:bodyPr numCol="1"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Unity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軟體設計、腳本製作不熟悉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程式碼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(JavaScript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C#)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編寫不夠了解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程式設計邏輯推演不佳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2D/3D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人機互動及觸控方式不清楚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761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EEE5E636-581D-4BBE-971E-9EBBA1952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194921"/>
            <a:ext cx="9291215" cy="1049235"/>
          </a:xfrm>
        </p:spPr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解決辦法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446F1EB1-DA12-4677-B541-80409E52D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282256"/>
            <a:ext cx="9291215" cy="4184091"/>
          </a:xfrm>
        </p:spPr>
        <p:txBody>
          <a:bodyPr numCol="1"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網路搜尋動畫的製作過程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了解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Unity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軟體運作方式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翻閱相關書籍理解程式碼結構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查詢並熟悉程式碼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(JavaScript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C#)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撰寫方法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每週二、三、四與老師諮詢尋求解決</a:t>
            </a:r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2421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1FBD3262-4582-4B90-8D58-B8BFAD003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283821"/>
            <a:ext cx="9291215" cy="1049235"/>
          </a:xfrm>
        </p:spPr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組員分工表</a:t>
            </a:r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29</a:t>
            </a:fld>
            <a:endParaRPr 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5827983"/>
              </p:ext>
            </p:extLst>
          </p:nvPr>
        </p:nvGraphicFramePr>
        <p:xfrm>
          <a:off x="1149813" y="1403388"/>
          <a:ext cx="9959926" cy="44805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97996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97996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組員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altLang="zh-TW" sz="32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ctr"/>
                      <a:r>
                        <a:rPr lang="zh-TW" altLang="en-US" sz="28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鄭楚寰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1.Flash 2D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動畫遊戲設計</a:t>
                      </a:r>
                      <a:endParaRPr lang="en-US" altLang="zh-TW" sz="2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2.Unity VR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</a:t>
                      </a:r>
                      <a:endParaRPr lang="en-US" altLang="zh-TW" sz="2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3.Unity</a:t>
                      </a:r>
                      <a:r>
                        <a:rPr lang="en-US" altLang="zh-TW" sz="2400" baseline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</a:t>
                      </a:r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</a:t>
                      </a:r>
                      <a:endParaRPr lang="en-US" altLang="zh-TW" sz="2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4.PPT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製作</a:t>
                      </a:r>
                      <a:endParaRPr lang="en-US" altLang="zh-TW" sz="2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5.Word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製作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altLang="zh-TW" sz="32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ctr"/>
                      <a:r>
                        <a:rPr lang="zh-TW" altLang="en-US" sz="28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蘇子傑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1.Unity 3D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動畫遊戲設計</a:t>
                      </a:r>
                      <a:endParaRPr lang="en-US" altLang="zh-TW" sz="2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l"/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2.Unity VR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</a:t>
                      </a:r>
                      <a:endParaRPr lang="en-US" altLang="zh-TW" sz="2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l"/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3.Unity AR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</a:t>
                      </a:r>
                      <a:endParaRPr lang="en-US" altLang="zh-TW" sz="2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l"/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4.PPT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製作</a:t>
                      </a:r>
                      <a:endParaRPr lang="en-US" altLang="zh-TW" sz="2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5.Word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製作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7331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D703D74A-BF80-492B-9149-56CB20427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334621"/>
            <a:ext cx="9291215" cy="1049235"/>
          </a:xfrm>
        </p:spPr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97B25650-60E2-4725-BB6B-5A319BE1F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942124"/>
            <a:ext cx="9291215" cy="345061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　　隨著時代進步，電腦與手機做出的遊戲越來越多，畫質也越來越好，遊戲公司也製作了各種系列的遊戲主機，甚至也開發出</a:t>
            </a:r>
            <a:r>
              <a:rPr lang="zh-TW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虛擬實境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以及</a:t>
            </a:r>
            <a:r>
              <a:rPr lang="zh-TW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擴增實境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的技術，虛擬和現實漸漸地已經不是兩個世界的東西，而是結合兩者，並體現在生活中更加方便的貼近未來。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　　生活中，無時無刻都有遊戲的蹤影，遊戲也幾乎成為大眾休閒時的選擇，那是一種在生活中無法陳述的感覺，而我們想要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嘗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試著了解它，於是便透過此次專題，利用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Unity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工具來實作出遊戲成品。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6406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A14C5930-4EB6-4DCC-8296-9A5540C17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D6F7EB8C-9768-4EE9-A348-45F259101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製作此遊戲的過程中學習到軟體開發工具及遊戲的設計經驗。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此遊戲實作讓我們了解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2D/3D</a:t>
            </a: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人機互動、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AR/VR</a:t>
            </a: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及製作方式。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培建遊戲發展具備互動學習效果的開發能力。</a:t>
            </a:r>
          </a:p>
          <a:p>
            <a:endParaRPr lang="zh-TW" altLang="zh-TW" dirty="0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8025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17467810-AED9-406C-8565-4CF8B41E2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169521"/>
            <a:ext cx="9291215" cy="1049235"/>
          </a:xfrm>
        </p:spPr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參考文獻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2C95DF6A-4A20-4E5D-99BC-E943BB56D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7066" y="1081376"/>
            <a:ext cx="9291215" cy="5450053"/>
          </a:xfrm>
        </p:spPr>
        <p:txBody>
          <a:bodyPr numCol="1">
            <a:normAutofit/>
          </a:bodyPr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hlinkClick r:id="rId2"/>
              </a:rPr>
              <a:t>https://zh.wikipedia.org/wiki/Unity_(%E6%B8%B8%E6%88%8F%E5%BC%95%E6%93%8E)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Unity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維基百科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hlinkClick r:id="rId3"/>
              </a:rPr>
              <a:t>http://www.ceeger.com/Manual/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Unity3D Manual 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中文用户手册 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hlinkClick r:id="rId4"/>
              </a:rPr>
              <a:t>http://www.cg.com.tw/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CG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數位學習網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hlinkClick r:id="rId5"/>
              </a:rPr>
              <a:t>http://90sheji.com/png/dabai.html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PNG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免費素材下載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hlinkClick r:id="rId6"/>
              </a:rPr>
              <a:t>https://www.youtube.com/user/Unity3DTaiwan/videos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UnityTaiwan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hlinkClick r:id="rId7"/>
              </a:rPr>
              <a:t>https://forum.gamer.com.tw/C.php?bsn=60602&amp;snA=2181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Unity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遊戲製作常用資源與筆記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hlinkClick r:id="rId8"/>
              </a:rPr>
              <a:t>https://www.youtube.com/user/FanShengYe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Youtuber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阿葉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hlinkClick r:id="rId9"/>
              </a:rPr>
              <a:t>http://docs.manew.com/Script/index.htm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遊戲蠻牛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Unity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用戶文檔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rgbClr val="FFC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不但玩，讓自己做</a:t>
            </a:r>
            <a:r>
              <a:rPr lang="en-US" altLang="zh-TW" dirty="0">
                <a:solidFill>
                  <a:srgbClr val="FFC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VR</a:t>
            </a:r>
            <a:r>
              <a:rPr lang="zh-TW" altLang="en-US" dirty="0">
                <a:solidFill>
                  <a:srgbClr val="FFC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！動手開發</a:t>
            </a:r>
            <a:r>
              <a:rPr lang="en-US" altLang="zh-TW" dirty="0">
                <a:solidFill>
                  <a:srgbClr val="FFC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HTC Vive</a:t>
            </a:r>
            <a:r>
              <a:rPr lang="zh-TW" altLang="en-US" dirty="0">
                <a:solidFill>
                  <a:srgbClr val="FFC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遊戲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佳魁數位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,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胡良雲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,2017</a:t>
            </a:r>
          </a:p>
          <a:p>
            <a:pPr marL="0" indent="0">
              <a:buNone/>
            </a:pPr>
            <a:endParaRPr lang="zh-TW" altLang="en-US" b="1" dirty="0"/>
          </a:p>
          <a:p>
            <a:endParaRPr lang="zh-TW" altLang="en-US" b="1" dirty="0"/>
          </a:p>
          <a:p>
            <a:endParaRPr lang="en-US" altLang="zh-TW" b="1" dirty="0"/>
          </a:p>
          <a:p>
            <a:endParaRPr lang="zh-TW" altLang="zh-TW" b="1" dirty="0"/>
          </a:p>
          <a:p>
            <a:endParaRPr lang="en-US" altLang="zh-TW" b="1" dirty="0"/>
          </a:p>
          <a:p>
            <a:endParaRPr lang="zh-TW" altLang="zh-TW" b="1" dirty="0"/>
          </a:p>
          <a:p>
            <a:endParaRPr lang="en-US" altLang="zh-TW" dirty="0"/>
          </a:p>
          <a:p>
            <a:endParaRPr lang="zh-TW" altLang="zh-TW" dirty="0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2418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89AFF191-0058-4617-BE27-8709B2B07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endParaRPr lang="zh-TW" altLang="zh-TW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680E4286-8C80-4121-A84B-3E3A3D81A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zh-TW" alt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6F749751-A016-441D-A3BB-C855AC8C8EF1}"/>
              </a:ext>
            </a:extLst>
          </p:cNvPr>
          <p:cNvSpPr txBox="1"/>
          <p:nvPr/>
        </p:nvSpPr>
        <p:spPr>
          <a:xfrm>
            <a:off x="2742357" y="1740387"/>
            <a:ext cx="6707285" cy="3016210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en-US" altLang="zh-TW" sz="19000" dirty="0"/>
              <a:t>Q &amp; A</a:t>
            </a:r>
            <a:endParaRPr lang="zh-TW" altLang="zh-TW" sz="19000" dirty="0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2997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88C883E7-7300-4CDA-9AA1-449E229DD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endParaRPr lang="zh-TW" altLang="zh-TW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0990142A-9526-40FE-BA95-91B862FBD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zh-TW" altLang="zh-TW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66FAC3A4-4A70-42F0-8048-B3399CF0D1DE}"/>
              </a:ext>
            </a:extLst>
          </p:cNvPr>
          <p:cNvSpPr txBox="1"/>
          <p:nvPr/>
        </p:nvSpPr>
        <p:spPr>
          <a:xfrm>
            <a:off x="1178857" y="1757948"/>
            <a:ext cx="9930924" cy="3016210"/>
          </a:xfrm>
          <a:prstGeom prst="rect">
            <a:avLst/>
          </a:prstGeom>
          <a:noFill/>
        </p:spPr>
        <p:txBody>
          <a:bodyPr wrap="none" numCol="1" rtlCol="0">
            <a:spAutoFit/>
          </a:bodyPr>
          <a:lstStyle/>
          <a:p>
            <a:r>
              <a:rPr lang="zh-TW" altLang="zh-TW" sz="19000" dirty="0"/>
              <a:t>敬請指教</a:t>
            </a:r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757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2E2C43FA-0A3D-481A-B848-283BB6FF9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220321"/>
            <a:ext cx="9291215" cy="1049235"/>
          </a:xfrm>
        </p:spPr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預期目的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AAA9E3D3-817C-4A28-9C5F-3BA2786E4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583932"/>
            <a:ext cx="9291215" cy="4550168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  <a:r>
              <a:rPr lang="en-US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2D Flash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3D Unity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翻牌遊戲，學習程式製作、設計遊戲與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動畫的開發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製作一款結合</a:t>
            </a:r>
            <a:r>
              <a:rPr lang="en-US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VR</a:t>
            </a:r>
            <a:r>
              <a:rPr lang="zh-TW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虛擬實境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和卡牌互動的遊戲，了解完整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VR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的發展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過程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將遊戲變得更加有趣，增加藉由</a:t>
            </a:r>
            <a:r>
              <a:rPr lang="zh-TW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拼圖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了解電腦硬體的組成元件，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使遊戲富有教學意義</a:t>
            </a:r>
            <a:endParaRPr lang="zh-TW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4.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建置</a:t>
            </a:r>
            <a:r>
              <a:rPr lang="en-US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擴增實境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，當鏡頭對準卡牌時，能夠在螢幕該目標顯示製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作的對應動畫，學習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的開發模式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zh-TW" dirty="0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138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17681" y="2170324"/>
            <a:ext cx="9291215" cy="1952908"/>
          </a:xfrm>
        </p:spPr>
        <p:txBody>
          <a:bodyPr numCol="1">
            <a:normAutofit/>
          </a:bodyPr>
          <a:lstStyle/>
          <a:p>
            <a:r>
              <a:rPr lang="zh-TW" altLang="zh-TW" sz="8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開發工具介紹</a:t>
            </a: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38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29546" y="231644"/>
            <a:ext cx="9291215" cy="1049235"/>
          </a:xfrm>
        </p:spPr>
        <p:txBody>
          <a:bodyPr numCol="1">
            <a:normAutofit/>
          </a:bodyPr>
          <a:lstStyle/>
          <a:p>
            <a:r>
              <a:rPr lang="zh-TW" altLang="zh-TW" sz="4800" dirty="0">
                <a:solidFill>
                  <a:schemeClr val="tx1"/>
                </a:solidFill>
              </a:rPr>
              <a:t>       </a:t>
            </a:r>
            <a:endParaRPr lang="zh-TW" altLang="zh-TW" sz="4800" b="1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73614" y="1652178"/>
            <a:ext cx="9291215" cy="3450613"/>
          </a:xfrm>
        </p:spPr>
        <p:txBody>
          <a:bodyPr numCol="1"/>
          <a:lstStyle/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Unity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是能夠製作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2D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3D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的遊戲引擎，並且可以</a:t>
            </a:r>
            <a:r>
              <a:rPr lang="zh-TW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跨平台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zh-TW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遊戲主機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製作遊戲。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視覺化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的開發環境，易於快速製作或開發遊戲原型。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除了電子遊戲外，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Unity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亦廣泛用於建築視覺化、三維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(3D)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動畫等類型的創作。例如說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……</a:t>
            </a:r>
          </a:p>
          <a:p>
            <a:pPr marL="0" indent="0">
              <a:buNone/>
            </a:pPr>
            <a:endParaRPr lang="en-US" altLang="zh-TW" sz="2400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  <p:pic>
        <p:nvPicPr>
          <p:cNvPr id="1026" name="Picture 2" descr="C:\Users\子傑\Pictures\unity.jpg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60400" y="144000"/>
            <a:ext cx="2667600" cy="119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子傑\Google 雲端硬碟\程式語言\專題報告 unity3D\ad215fd422c4e49fd65563abb18b292905b9f5d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40215" y="4105772"/>
            <a:ext cx="4665914" cy="2570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77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58978" y="193321"/>
            <a:ext cx="9291215" cy="1049235"/>
          </a:xfrm>
        </p:spPr>
        <p:txBody>
          <a:bodyPr numCol="1">
            <a:normAutofit/>
          </a:bodyPr>
          <a:lstStyle/>
          <a:p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開發環境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endParaRPr lang="zh-TW" altLang="zh-TW" dirty="0"/>
          </a:p>
        </p:txBody>
      </p:sp>
      <p:pic>
        <p:nvPicPr>
          <p:cNvPr id="2050" name="Picture 2" descr="C:\Users\子傑\Pictures\unity interfac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8361" y="1428007"/>
            <a:ext cx="9694270" cy="5184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子傑\Pictures\unit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61082" y="142681"/>
            <a:ext cx="266700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向右箭號 9"/>
          <p:cNvSpPr/>
          <p:nvPr/>
        </p:nvSpPr>
        <p:spPr>
          <a:xfrm rot="3126507">
            <a:off x="729891" y="1806357"/>
            <a:ext cx="1737329" cy="997446"/>
          </a:xfrm>
          <a:prstGeom prst="rightArrow">
            <a:avLst/>
          </a:prstGeom>
          <a:solidFill>
            <a:schemeClr val="tx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zh-TW" altLang="zh-TW">
              <a:solidFill>
                <a:schemeClr val="tx1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81011" y="625981"/>
            <a:ext cx="2444630" cy="76944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numCol="1" rtlCol="0">
            <a:spAutoFit/>
          </a:bodyPr>
          <a:lstStyle/>
          <a:p>
            <a:pPr algn="ctr"/>
            <a:r>
              <a:rPr lang="zh-TW" altLang="zh-TW" sz="4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場景視圖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9540608" y="563865"/>
            <a:ext cx="2464116" cy="76944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numCol="1" rtlCol="0">
            <a:spAutoFit/>
          </a:bodyPr>
          <a:lstStyle/>
          <a:p>
            <a:pPr algn="ctr"/>
            <a:r>
              <a:rPr lang="zh-TW" altLang="zh-TW" sz="4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屬性檢視</a:t>
            </a:r>
          </a:p>
        </p:txBody>
      </p:sp>
      <p:sp>
        <p:nvSpPr>
          <p:cNvPr id="15" name="向右箭號 14"/>
          <p:cNvSpPr/>
          <p:nvPr/>
        </p:nvSpPr>
        <p:spPr>
          <a:xfrm rot="8119164">
            <a:off x="9993966" y="1758629"/>
            <a:ext cx="1737329" cy="997446"/>
          </a:xfrm>
          <a:prstGeom prst="rightArrow">
            <a:avLst/>
          </a:prstGeom>
          <a:solidFill>
            <a:schemeClr val="tx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zh-TW" altLang="zh-TW">
              <a:solidFill>
                <a:schemeClr val="tx1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5482318" y="3785984"/>
            <a:ext cx="2444630" cy="76944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numCol="1" rtlCol="0">
            <a:spAutoFit/>
          </a:bodyPr>
          <a:lstStyle/>
          <a:p>
            <a:pPr algn="ctr"/>
            <a:r>
              <a:rPr lang="zh-TW" altLang="zh-TW" sz="4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階層面板</a:t>
            </a:r>
          </a:p>
        </p:txBody>
      </p:sp>
      <p:sp>
        <p:nvSpPr>
          <p:cNvPr id="18" name="文字方塊 17"/>
          <p:cNvSpPr txBox="1"/>
          <p:nvPr/>
        </p:nvSpPr>
        <p:spPr>
          <a:xfrm>
            <a:off x="7926948" y="5555812"/>
            <a:ext cx="2444630" cy="76944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numCol="1" rtlCol="0">
            <a:spAutoFit/>
          </a:bodyPr>
          <a:lstStyle/>
          <a:p>
            <a:pPr algn="ctr"/>
            <a:r>
              <a:rPr lang="zh-TW" altLang="zh-TW" sz="4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資源面板</a:t>
            </a:r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701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8A885BA-42F7-4A2A-A039-D84CD2FE6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79589"/>
            <a:ext cx="9291215" cy="1049235"/>
          </a:xfrm>
        </p:spPr>
        <p:txBody>
          <a:bodyPr numCol="1">
            <a:normAutofit/>
          </a:bodyPr>
          <a:lstStyle/>
          <a:p>
            <a:r>
              <a:rPr lang="en-US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VR(</a:t>
            </a:r>
            <a:r>
              <a:rPr lang="zh-TW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虛擬實境</a:t>
            </a:r>
            <a:r>
              <a:rPr lang="en-US" altLang="zh-TW" sz="4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zh-TW" sz="4800" b="1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1055A0CE-F1CB-4C0F-81D5-15C4CB3E5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029966"/>
            <a:ext cx="9291215" cy="4597846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 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VR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這種能夠讓虛擬無限接近於現實的技術強烈地吸引著大家，它可以使玩家置身於一個想像出來的魔幻世界或模擬真實的世界，並且讓玩家如同身臨其境，和虛擬的物件產生互動，讓人深度地沉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浸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其中。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VR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是人為地創造感官體驗，目前主要是</a:t>
            </a:r>
            <a:r>
              <a:rPr lang="zh-TW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視覺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和</a:t>
            </a:r>
            <a:r>
              <a:rPr lang="zh-TW" altLang="zh-TW" sz="24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聽覺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，配合其他硬體設施還可以模擬觸覺、嗅覺等體驗。我們常常把這種感官上可以混淆現實的刺激稱為沉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浸</a:t>
            </a:r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式體驗，因為它真的可以做到讓玩家置身於意度空間中，並且無法自拔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91B4D62B-E4DE-4176-BBA4-C8E076CC0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514" y="4412344"/>
            <a:ext cx="4180557" cy="2308016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454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51580" y="293773"/>
            <a:ext cx="9291215" cy="1049235"/>
          </a:xfrm>
        </p:spPr>
        <p:txBody>
          <a:bodyPr numCol="1">
            <a:normAutofit/>
          </a:bodyPr>
          <a:lstStyle/>
          <a:p>
            <a:r>
              <a:rPr lang="en-US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HTC </a:t>
            </a:r>
            <a:r>
              <a:rPr lang="en-US" altLang="zh-TW" sz="48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Vive</a:t>
            </a:r>
            <a:r>
              <a:rPr lang="zh-TW" altLang="zh-TW" sz="4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硬體設備與功能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04800" y="1669747"/>
            <a:ext cx="9291215" cy="4894480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HTC </a:t>
            </a:r>
            <a:r>
              <a:rPr lang="en-US" altLang="zh-TW" sz="28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Vive</a:t>
            </a: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硬體設備與功能如下：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="" xmlns:a16="http://schemas.microsoft.com/office/drawing/2014/main" id="{E9CE1504-8494-4863-A9AB-5449C4F0C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172417"/>
              </p:ext>
            </p:extLst>
          </p:nvPr>
        </p:nvGraphicFramePr>
        <p:xfrm>
          <a:off x="232230" y="2331874"/>
          <a:ext cx="11734800" cy="306455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867400">
                  <a:extLst>
                    <a:ext uri="{9D8B030D-6E8A-4147-A177-3AD203B41FA5}">
                      <a16:colId xmlns="" xmlns:a16="http://schemas.microsoft.com/office/drawing/2014/main" val="313302046"/>
                    </a:ext>
                  </a:extLst>
                </a:gridCol>
                <a:gridCol w="5867400">
                  <a:extLst>
                    <a:ext uri="{9D8B030D-6E8A-4147-A177-3AD203B41FA5}">
                      <a16:colId xmlns="" xmlns:a16="http://schemas.microsoft.com/office/drawing/2014/main" val="2957365864"/>
                    </a:ext>
                  </a:extLst>
                </a:gridCol>
              </a:tblGrid>
              <a:tr h="503991">
                <a:tc>
                  <a:txBody>
                    <a:bodyPr/>
                    <a:lstStyle/>
                    <a:p>
                      <a:pPr algn="ctr"/>
                      <a:r>
                        <a:rPr lang="zh-TW" altLang="zh-TW" sz="32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名稱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zh-TW" sz="32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8969465"/>
                  </a:ext>
                </a:extLst>
              </a:tr>
              <a:tr h="6213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 err="1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Vive</a:t>
                      </a:r>
                      <a:r>
                        <a:rPr lang="zh-TW" altLang="zh-TW" sz="2400" b="0" dirty="0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基地台(定位器)</a:t>
                      </a:r>
                      <a:endParaRPr lang="zh-TW" altLang="zh-TW" sz="2400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dirty="0" err="1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偵測並定位Vive</a:t>
                      </a:r>
                      <a:r>
                        <a:rPr lang="zh-TW" altLang="zh-TW" sz="2400" b="0" dirty="0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頭戴式顯示器和</a:t>
                      </a:r>
                      <a:r>
                        <a:rPr lang="en-US" altLang="zh-TW" sz="2400" dirty="0" err="1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Vive</a:t>
                      </a:r>
                      <a:r>
                        <a:rPr lang="zh-TW" altLang="zh-TW" sz="2400" dirty="0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手把</a:t>
                      </a:r>
                      <a:endParaRPr lang="zh-TW" altLang="zh-TW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44037239"/>
                  </a:ext>
                </a:extLst>
              </a:tr>
              <a:tr h="6213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 err="1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Vive</a:t>
                      </a:r>
                      <a:r>
                        <a:rPr lang="zh-TW" altLang="zh-TW" sz="2400" b="0" dirty="0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頭戴式顯示器</a:t>
                      </a:r>
                      <a:endParaRPr lang="zh-TW" altLang="zh-TW" sz="2400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顯示畫面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493958"/>
                  </a:ext>
                </a:extLst>
              </a:tr>
              <a:tr h="62135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err="1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Vive</a:t>
                      </a:r>
                      <a:r>
                        <a:rPr lang="zh-TW" altLang="zh-TW" sz="2400" dirty="0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手把控制器</a:t>
                      </a:r>
                      <a:endParaRPr lang="zh-TW" altLang="zh-TW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可使用雷射、抓取、碰觸和移動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58283752"/>
                  </a:ext>
                </a:extLst>
              </a:tr>
              <a:tr h="621359">
                <a:tc>
                  <a:txBody>
                    <a:bodyPr/>
                    <a:lstStyle/>
                    <a:p>
                      <a:pPr algn="ctr"/>
                      <a:r>
                        <a:rPr lang="zh-TW" altLang="zh-TW" sz="2400" b="0" dirty="0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串流盒</a:t>
                      </a:r>
                      <a:endParaRPr lang="zh-TW" altLang="zh-TW" sz="2400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連接至</a:t>
                      </a:r>
                      <a:r>
                        <a:rPr lang="en-US" altLang="zh-TW" sz="2400" b="0" dirty="0" err="1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Vive</a:t>
                      </a:r>
                      <a:r>
                        <a:rPr lang="zh-TW" altLang="zh-TW" sz="2400" b="0" dirty="0">
                          <a:solidFill>
                            <a:schemeClr val="bg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頭戴式顯示器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555111611"/>
                  </a:ext>
                </a:extLst>
              </a:tr>
            </a:tbl>
          </a:graphicData>
        </a:graphic>
      </p:graphicFrame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P.</a:t>
            </a:r>
            <a:fld id="{6D22F896-40B5-4ADD-8801-0D06FADFA09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64015"/>
      </p:ext>
    </p:extLst>
  </p:cSld>
  <p:clrMapOvr>
    <a:masterClrMapping/>
  </p:clrMapOvr>
</p:sld>
</file>

<file path=ppt/theme/theme1.xml><?xml version="1.0" encoding="utf-8"?>
<a:theme xmlns:a="http://schemas.openxmlformats.org/drawingml/2006/main" name="圖庫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3884</TotalTime>
  <Words>1256</Words>
  <Application>Microsoft Office PowerPoint</Application>
  <PresentationFormat>寬螢幕</PresentationFormat>
  <Paragraphs>207</Paragraphs>
  <Slides>33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33</vt:i4>
      </vt:variant>
    </vt:vector>
  </HeadingPairs>
  <TitlesOfParts>
    <vt:vector size="40" baseType="lpstr">
      <vt:lpstr>新細明體</vt:lpstr>
      <vt:lpstr>標楷體</vt:lpstr>
      <vt:lpstr>Arial</vt:lpstr>
      <vt:lpstr>Calibri</vt:lpstr>
      <vt:lpstr>Rockwell</vt:lpstr>
      <vt:lpstr>Wingdings</vt:lpstr>
      <vt:lpstr>圖庫</vt:lpstr>
      <vt:lpstr>VR 互動翻牌</vt:lpstr>
      <vt:lpstr>目錄</vt:lpstr>
      <vt:lpstr>製作動機</vt:lpstr>
      <vt:lpstr>預期目的</vt:lpstr>
      <vt:lpstr>開發工具介紹</vt:lpstr>
      <vt:lpstr>       </vt:lpstr>
      <vt:lpstr>開發環境</vt:lpstr>
      <vt:lpstr>VR(虛擬實境)</vt:lpstr>
      <vt:lpstr>HTC Vive硬體設備與功能</vt:lpstr>
      <vt:lpstr>STEAM VR</vt:lpstr>
      <vt:lpstr>AR(擴增實境)</vt:lpstr>
      <vt:lpstr>開發流程圖</vt:lpstr>
      <vt:lpstr>專題進度–甘特圖</vt:lpstr>
      <vt:lpstr>遊戲程式流程圖</vt:lpstr>
      <vt:lpstr>PowerPoint 簡報</vt:lpstr>
      <vt:lpstr>PowerPoint 簡報</vt:lpstr>
      <vt:lpstr>遊戲畫面</vt:lpstr>
      <vt:lpstr>VR遊玩電腦元件翻牌配對畫面</vt:lpstr>
      <vt:lpstr>拼圖遊戲學習組裝電腦主機</vt:lpstr>
      <vt:lpstr>AR動畫(自動組裝、拆解電腦主機)</vt:lpstr>
      <vt:lpstr>觸發事件－與物件互動的鑰匙</vt:lpstr>
      <vt:lpstr>PowerPoint 簡報</vt:lpstr>
      <vt:lpstr> Fisher–Yates shuffle 洗牌算法 </vt:lpstr>
      <vt:lpstr>PowerPoint 簡報</vt:lpstr>
      <vt:lpstr>3D拼圖－滑鼠座標轉換</vt:lpstr>
      <vt:lpstr>PowerPoint 簡報</vt:lpstr>
      <vt:lpstr>遇到的困難</vt:lpstr>
      <vt:lpstr>解決辦法</vt:lpstr>
      <vt:lpstr>組員分工表</vt:lpstr>
      <vt:lpstr>結論</vt:lpstr>
      <vt:lpstr>參考文獻</vt:lpstr>
      <vt:lpstr>PowerPoint 簡報</vt:lpstr>
      <vt:lpstr>PowerPoint 簡報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206B</dc:creator>
  <cp:lastModifiedBy>user</cp:lastModifiedBy>
  <cp:revision>300</cp:revision>
  <dcterms:created xsi:type="dcterms:W3CDTF">2019-03-14T01:16:59Z</dcterms:created>
  <dcterms:modified xsi:type="dcterms:W3CDTF">2019-06-11T02:14:21Z</dcterms:modified>
</cp:coreProperties>
</file>

<file path=docProps/thumbnail.jpeg>
</file>